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81" r:id="rId5"/>
    <p:sldId id="269" r:id="rId6"/>
    <p:sldId id="280" r:id="rId7"/>
    <p:sldId id="260" r:id="rId8"/>
    <p:sldId id="270" r:id="rId9"/>
    <p:sldId id="273" r:id="rId10"/>
    <p:sldId id="275" r:id="rId11"/>
    <p:sldId id="282" r:id="rId12"/>
    <p:sldId id="279" r:id="rId13"/>
    <p:sldId id="283" r:id="rId14"/>
    <p:sldId id="284" r:id="rId15"/>
    <p:sldId id="285" r:id="rId16"/>
    <p:sldId id="286" r:id="rId17"/>
    <p:sldId id="287" r:id="rId18"/>
    <p:sldId id="272" r:id="rId19"/>
    <p:sldId id="288" r:id="rId20"/>
    <p:sldId id="258" r:id="rId21"/>
    <p:sldId id="289" r:id="rId22"/>
    <p:sldId id="290" r:id="rId23"/>
    <p:sldId id="29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C18"/>
    <a:srgbClr val="212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5704" y="1138187"/>
            <a:ext cx="9908087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>
                <a:solidFill>
                  <a:schemeClr val="accent1"/>
                </a:solidFill>
              </a:rPr>
              <a:t>BENGKEL PANDUAN PENULISAN </a:t>
            </a:r>
            <a:r>
              <a:rPr lang="en-US" sz="6000" b="1" dirty="0" smtClean="0">
                <a:solidFill>
                  <a:schemeClr val="accent1"/>
                </a:solidFill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</a:rPr>
            </a:br>
            <a:r>
              <a:rPr lang="en-US" sz="6700" b="1" dirty="0" smtClean="0">
                <a:solidFill>
                  <a:schemeClr val="accent1"/>
                </a:solidFill>
              </a:rPr>
              <a:t>BUKU PENYELIDIKAN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(Dari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Perspektif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UUM Press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Anjuran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RIMC UUM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8089" y="3535720"/>
            <a:ext cx="8915399" cy="2181686"/>
          </a:xfrm>
        </p:spPr>
        <p:txBody>
          <a:bodyPr>
            <a:normAutofit fontScale="32500" lnSpcReduction="20000"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8000" b="1" dirty="0" smtClean="0"/>
              <a:t>13 </a:t>
            </a:r>
            <a:r>
              <a:rPr lang="en-US" sz="8000" b="1" dirty="0" err="1"/>
              <a:t>O</a:t>
            </a:r>
            <a:r>
              <a:rPr lang="en-US" sz="8000" b="1" dirty="0" err="1" smtClean="0"/>
              <a:t>ktober</a:t>
            </a:r>
            <a:r>
              <a:rPr lang="en-US" sz="8000" b="1" dirty="0" smtClean="0"/>
              <a:t> 2021</a:t>
            </a:r>
          </a:p>
          <a:p>
            <a:pPr algn="ctr"/>
            <a:endParaRPr lang="en-US" sz="8000" b="1" dirty="0"/>
          </a:p>
          <a:p>
            <a:pPr algn="ctr"/>
            <a:r>
              <a:rPr lang="en-US" sz="8000" b="1" dirty="0" err="1" smtClean="0"/>
              <a:t>Rosma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Ishak</a:t>
            </a:r>
            <a:endParaRPr lang="en-US" sz="8000" b="1" dirty="0" smtClean="0"/>
          </a:p>
          <a:p>
            <a:pPr algn="ctr"/>
            <a:r>
              <a:rPr lang="en-US" sz="8000" b="1" dirty="0" smtClean="0"/>
              <a:t>UUM PRESS</a:t>
            </a: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421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298" y="460481"/>
            <a:ext cx="8911687" cy="1280890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Pengertian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Karya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Asli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85" y="1264555"/>
            <a:ext cx="8915400" cy="5155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GLOSARI MYRA PINDAAN 2018</a:t>
            </a:r>
          </a:p>
          <a:p>
            <a:pPr marL="355600" indent="-355600">
              <a:lnSpc>
                <a:spcPct val="150000"/>
              </a:lnSpc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/>
              <a:t>asli</a:t>
            </a:r>
            <a:r>
              <a:rPr lang="en-US" sz="2400" dirty="0"/>
              <a:t> </a:t>
            </a:r>
            <a:r>
              <a:rPr lang="en-US" sz="2400" dirty="0" err="1"/>
              <a:t>bermaksud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b="1" dirty="0" err="1"/>
              <a:t>pengarang</a:t>
            </a:r>
            <a:r>
              <a:rPr lang="en-US" sz="2400" b="1" dirty="0"/>
              <a:t> </a:t>
            </a:r>
            <a:r>
              <a:rPr lang="en-US" sz="2400" b="1" dirty="0" err="1" smtClean="0"/>
              <a:t>sendiri</a:t>
            </a:r>
            <a:r>
              <a:rPr lang="en-US" sz="2400" b="1" dirty="0" smtClean="0"/>
              <a:t>, </a:t>
            </a:r>
            <a:endParaRPr lang="en-US" sz="2400" b="1" dirty="0"/>
          </a:p>
          <a:p>
            <a:pPr marL="355600" indent="-355600">
              <a:lnSpc>
                <a:spcPct val="150000"/>
              </a:lnSpc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pengarang</a:t>
            </a:r>
            <a:r>
              <a:rPr lang="en-US" sz="2400" dirty="0"/>
              <a:t> lain, </a:t>
            </a:r>
            <a:endParaRPr lang="en-US" sz="2400" dirty="0" smtClean="0"/>
          </a:p>
          <a:p>
            <a:pPr marL="355600" indent="-35560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 smtClean="0"/>
              <a:t>terjemahan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/>
              <a:t>karya</a:t>
            </a:r>
            <a:r>
              <a:rPr lang="en-US" sz="2400" dirty="0"/>
              <a:t> orang </a:t>
            </a:r>
            <a:r>
              <a:rPr lang="en-US" sz="2400" dirty="0" smtClean="0"/>
              <a:t>lain,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adaptasi</a:t>
            </a:r>
            <a:r>
              <a:rPr lang="en-US" sz="2400" dirty="0" smtClean="0"/>
              <a:t>/</a:t>
            </a:r>
            <a:r>
              <a:rPr lang="en-US" sz="2400" dirty="0" err="1" smtClean="0"/>
              <a:t>ciplak</a:t>
            </a:r>
            <a:r>
              <a:rPr lang="en-US" sz="2400" dirty="0" smtClean="0"/>
              <a:t>.</a:t>
            </a:r>
            <a:endParaRPr lang="en-US" sz="2400" dirty="0"/>
          </a:p>
          <a:p>
            <a:pPr marL="355600" indent="-355600">
              <a:lnSpc>
                <a:spcPct val="150000"/>
              </a:lnSpc>
            </a:pPr>
            <a:r>
              <a:rPr lang="sv-SE" sz="2400" dirty="0" smtClean="0"/>
              <a:t>Karya </a:t>
            </a:r>
            <a:r>
              <a:rPr lang="sv-SE" sz="2400" dirty="0"/>
              <a:t>asli adalah termasuk buku dan sebarang bentuk </a:t>
            </a:r>
            <a:r>
              <a:rPr lang="sv-SE" sz="2400" dirty="0" smtClean="0"/>
              <a:t>penerbitan </a:t>
            </a:r>
            <a:r>
              <a:rPr lang="en-US" sz="2400" dirty="0" smtClean="0"/>
              <a:t>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smtClean="0"/>
              <a:t>ISBN/ISSN.</a:t>
            </a:r>
          </a:p>
          <a:p>
            <a:pPr marL="355600" indent="-355600">
              <a:buNone/>
            </a:pPr>
            <a:endParaRPr lang="en-US" dirty="0"/>
          </a:p>
          <a:p>
            <a:pPr marL="355600" indent="-355600">
              <a:buNone/>
            </a:pPr>
            <a:endParaRPr lang="en-US" dirty="0" smtClean="0"/>
          </a:p>
          <a:p>
            <a:pPr marL="355600" indent="-355600">
              <a:buNone/>
            </a:pPr>
            <a:endParaRPr lang="en-US" dirty="0"/>
          </a:p>
          <a:p>
            <a:pPr marL="355600" indent="-355600">
              <a:buNone/>
            </a:pP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4444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402729"/>
            <a:ext cx="8911687" cy="117581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Sambungan</a:t>
            </a:r>
            <a:r>
              <a:rPr lang="en-US" sz="2400" dirty="0" smtClean="0"/>
              <a:t>….</a:t>
            </a:r>
            <a:br>
              <a:rPr lang="en-US" sz="2400" dirty="0" smtClean="0"/>
            </a:br>
            <a:r>
              <a:rPr lang="en-US" b="1" dirty="0" err="1" smtClean="0">
                <a:solidFill>
                  <a:schemeClr val="accent1"/>
                </a:solidFill>
              </a:rPr>
              <a:t>Pengertian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Karya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Asli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892969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/>
              <a:t>PERSAMA (PERSATUAN SAINS DAN MATEMATIK MALAYSIA)</a:t>
            </a:r>
          </a:p>
          <a:p>
            <a:pPr>
              <a:lnSpc>
                <a:spcPct val="150000"/>
              </a:lnSpc>
            </a:pPr>
            <a:r>
              <a:rPr lang="en-MY" sz="2400" dirty="0" err="1"/>
              <a:t>Keaslian</a:t>
            </a:r>
            <a:r>
              <a:rPr lang="en-MY" sz="2400" dirty="0"/>
              <a:t> idea, </a:t>
            </a:r>
            <a:r>
              <a:rPr lang="en-MY" sz="2400" dirty="0" err="1"/>
              <a:t>bahan</a:t>
            </a:r>
            <a:r>
              <a:rPr lang="en-MY" sz="2400" dirty="0"/>
              <a:t>, </a:t>
            </a:r>
            <a:r>
              <a:rPr lang="en-MY" sz="2400" dirty="0" err="1"/>
              <a:t>pendekatan</a:t>
            </a:r>
            <a:r>
              <a:rPr lang="en-MY" sz="2400" dirty="0"/>
              <a:t>, </a:t>
            </a:r>
            <a:r>
              <a:rPr lang="en-MY" sz="2400" dirty="0" err="1"/>
              <a:t>pengolahan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penyusunan</a:t>
            </a:r>
            <a:r>
              <a:rPr lang="en-MY" sz="2400" dirty="0" smtClean="0"/>
              <a:t> </a:t>
            </a:r>
            <a:r>
              <a:rPr lang="en-MY" sz="2400" dirty="0" err="1" smtClean="0"/>
              <a:t>penulisan</a:t>
            </a:r>
            <a:r>
              <a:rPr lang="en-MY" sz="2400" dirty="0" smtClean="0"/>
              <a:t>.</a:t>
            </a:r>
            <a:endParaRPr lang="en-MY" sz="2400" dirty="0"/>
          </a:p>
          <a:p>
            <a:pPr>
              <a:lnSpc>
                <a:spcPct val="150000"/>
              </a:lnSpc>
            </a:pPr>
            <a:r>
              <a:rPr lang="en-MY" sz="2400" dirty="0" err="1" smtClean="0"/>
              <a:t>Keikhlasan</a:t>
            </a:r>
            <a:r>
              <a:rPr lang="en-MY" sz="2400" dirty="0"/>
              <a:t>, </a:t>
            </a:r>
            <a:r>
              <a:rPr lang="en-MY" sz="2400" dirty="0" err="1"/>
              <a:t>ketanggungjawaban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keintegritian</a:t>
            </a:r>
            <a:r>
              <a:rPr lang="en-MY" sz="2400" dirty="0"/>
              <a:t> yang </a:t>
            </a:r>
            <a:r>
              <a:rPr lang="en-MY" sz="2400" dirty="0" err="1"/>
              <a:t>terpancar</a:t>
            </a:r>
            <a:r>
              <a:rPr lang="en-MY" sz="2400" dirty="0"/>
              <a:t> </a:t>
            </a:r>
            <a:r>
              <a:rPr lang="en-MY" sz="2400" dirty="0" err="1"/>
              <a:t>menerusi</a:t>
            </a:r>
            <a:r>
              <a:rPr lang="en-MY" sz="2400" dirty="0"/>
              <a:t> </a:t>
            </a:r>
            <a:r>
              <a:rPr lang="en-MY" sz="2400" dirty="0" err="1"/>
              <a:t>kejelasan</a:t>
            </a:r>
            <a:r>
              <a:rPr lang="en-MY" sz="2400" dirty="0"/>
              <a:t> </a:t>
            </a:r>
            <a:r>
              <a:rPr lang="en-MY" sz="2400" dirty="0" err="1"/>
              <a:t>hujah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sumber</a:t>
            </a:r>
            <a:r>
              <a:rPr lang="en-MY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MY" sz="2400" dirty="0" err="1" smtClean="0"/>
              <a:t>Ketelitian</a:t>
            </a:r>
            <a:r>
              <a:rPr lang="en-MY" sz="2400" dirty="0" smtClean="0"/>
              <a:t> </a:t>
            </a:r>
            <a:r>
              <a:rPr lang="en-MY" sz="2400" dirty="0" err="1" smtClean="0"/>
              <a:t>akademik</a:t>
            </a:r>
            <a:r>
              <a:rPr lang="en-MY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MY" sz="2400" dirty="0" err="1" smtClean="0"/>
              <a:t>Mutu</a:t>
            </a:r>
            <a:r>
              <a:rPr lang="en-MY" sz="2400" dirty="0" smtClean="0"/>
              <a:t> </a:t>
            </a:r>
            <a:r>
              <a:rPr lang="en-MY" sz="2400" dirty="0" err="1"/>
              <a:t>perbukuan</a:t>
            </a:r>
            <a:r>
              <a:rPr lang="en-MY" sz="2400" dirty="0"/>
              <a:t>: </a:t>
            </a:r>
            <a:r>
              <a:rPr lang="en-MY" sz="2400" dirty="0" err="1"/>
              <a:t>bentuk</a:t>
            </a:r>
            <a:r>
              <a:rPr lang="en-MY" sz="2400" dirty="0"/>
              <a:t> </a:t>
            </a:r>
            <a:r>
              <a:rPr lang="en-MY" sz="2400" dirty="0" err="1"/>
              <a:t>luarannya</a:t>
            </a:r>
            <a:r>
              <a:rPr lang="en-MY" sz="2400" dirty="0"/>
              <a:t>, </a:t>
            </a:r>
            <a:r>
              <a:rPr lang="en-MY" sz="2400" dirty="0" err="1"/>
              <a:t>rujukan</a:t>
            </a:r>
            <a:r>
              <a:rPr lang="en-MY" sz="2400" dirty="0"/>
              <a:t>, </a:t>
            </a:r>
            <a:r>
              <a:rPr lang="en-MY" sz="2400" dirty="0" err="1"/>
              <a:t>indeks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sebagainya</a:t>
            </a:r>
            <a:r>
              <a:rPr lang="en-MY" sz="2400" dirty="0" smtClean="0"/>
              <a:t>.</a:t>
            </a:r>
            <a:endParaRPr lang="en-MY" sz="2400" dirty="0"/>
          </a:p>
          <a:p>
            <a:pPr>
              <a:lnSpc>
                <a:spcPct val="150000"/>
              </a:lnSpc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654911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192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Kriteria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Buku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Penyelidikan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MyRA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6038"/>
            <a:ext cx="8915400" cy="3777622"/>
          </a:xfrm>
        </p:spPr>
        <p:txBody>
          <a:bodyPr>
            <a:noAutofit/>
          </a:bodyPr>
          <a:lstStyle/>
          <a:p>
            <a:r>
              <a:rPr lang="en-MY" sz="2400" dirty="0" err="1"/>
              <a:t>Bilangan</a:t>
            </a:r>
            <a:r>
              <a:rPr lang="en-MY" sz="2400" dirty="0"/>
              <a:t> </a:t>
            </a:r>
            <a:r>
              <a:rPr lang="en-MY" sz="2400" dirty="0" err="1"/>
              <a:t>buku</a:t>
            </a:r>
            <a:r>
              <a:rPr lang="en-MY" sz="2400" dirty="0"/>
              <a:t> </a:t>
            </a:r>
            <a:r>
              <a:rPr lang="en-MY" sz="2400" dirty="0" err="1" smtClean="0"/>
              <a:t>penyelidikan</a:t>
            </a:r>
            <a:r>
              <a:rPr lang="en-MY" sz="2400" dirty="0" smtClean="0"/>
              <a:t>(SCOPUS/WOS).</a:t>
            </a:r>
          </a:p>
          <a:p>
            <a:r>
              <a:rPr lang="en-MY" sz="2400" dirty="0" err="1" smtClean="0"/>
              <a:t>Bilangan</a:t>
            </a:r>
            <a:r>
              <a:rPr lang="en-MY" sz="2400" dirty="0" smtClean="0"/>
              <a:t> </a:t>
            </a:r>
            <a:r>
              <a:rPr lang="en-MY" sz="2400" dirty="0" err="1"/>
              <a:t>buku</a:t>
            </a:r>
            <a:r>
              <a:rPr lang="en-MY" sz="2400" dirty="0"/>
              <a:t> </a:t>
            </a:r>
            <a:r>
              <a:rPr lang="en-MY" sz="2400" dirty="0" err="1"/>
              <a:t>penyelidikan</a:t>
            </a:r>
            <a:r>
              <a:rPr lang="en-MY" sz="2400" dirty="0"/>
              <a:t>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 smtClean="0"/>
              <a:t>berindeks</a:t>
            </a:r>
            <a:r>
              <a:rPr lang="en-MY" sz="2400" dirty="0" smtClean="0"/>
              <a:t>.</a:t>
            </a:r>
          </a:p>
          <a:p>
            <a:r>
              <a:rPr lang="en-MY" sz="2400" dirty="0" err="1" smtClean="0"/>
              <a:t>Buku</a:t>
            </a:r>
            <a:r>
              <a:rPr lang="en-MY" sz="2400" dirty="0" smtClean="0"/>
              <a:t> </a:t>
            </a:r>
            <a:r>
              <a:rPr lang="en-MY" sz="2400" dirty="0"/>
              <a:t>yang </a:t>
            </a:r>
            <a:r>
              <a:rPr lang="en-MY" sz="2400" dirty="0" err="1"/>
              <a:t>diterbit</a:t>
            </a:r>
            <a:r>
              <a:rPr lang="en-MY" sz="2400" dirty="0"/>
              <a:t> </a:t>
            </a:r>
            <a:r>
              <a:rPr lang="en-MY" sz="2400" dirty="0" err="1"/>
              <a:t>mestilah</a:t>
            </a:r>
            <a:r>
              <a:rPr lang="en-MY" sz="2400" dirty="0"/>
              <a:t> </a:t>
            </a:r>
            <a:r>
              <a:rPr lang="en-MY" sz="2400" dirty="0" err="1"/>
              <a:t>mematuhi</a:t>
            </a:r>
            <a:r>
              <a:rPr lang="en-MY" sz="2400" dirty="0"/>
              <a:t> </a:t>
            </a:r>
            <a:r>
              <a:rPr lang="en-MY" sz="2400" b="1" dirty="0" err="1"/>
              <a:t>piawaian</a:t>
            </a:r>
            <a:r>
              <a:rPr lang="en-MY" sz="2400" dirty="0"/>
              <a:t> </a:t>
            </a:r>
            <a:r>
              <a:rPr lang="en-MY" sz="2400" dirty="0" err="1"/>
              <a:t>buku</a:t>
            </a:r>
            <a:r>
              <a:rPr lang="en-MY" sz="2400" dirty="0"/>
              <a:t> </a:t>
            </a:r>
            <a:r>
              <a:rPr lang="en-MY" sz="2400" dirty="0" err="1"/>
              <a:t>penyelidikan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</a:t>
            </a:r>
            <a:r>
              <a:rPr lang="en-MY" sz="2400" b="1" dirty="0" err="1"/>
              <a:t>diwasit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b="1" dirty="0" err="1"/>
              <a:t>disunting</a:t>
            </a:r>
            <a:r>
              <a:rPr lang="en-MY" sz="2400" dirty="0"/>
              <a:t>. </a:t>
            </a:r>
          </a:p>
          <a:p>
            <a:r>
              <a:rPr lang="en-MY" sz="2400" dirty="0" err="1" smtClean="0"/>
              <a:t>Buku</a:t>
            </a:r>
            <a:r>
              <a:rPr lang="en-MY" sz="2400" dirty="0" smtClean="0"/>
              <a:t> </a:t>
            </a:r>
            <a:r>
              <a:rPr lang="en-MY" sz="2400" dirty="0" err="1"/>
              <a:t>mestilah</a:t>
            </a:r>
            <a:r>
              <a:rPr lang="en-MY" sz="2400" dirty="0"/>
              <a:t>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b="1" dirty="0" err="1"/>
              <a:t>piawaian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</a:t>
            </a:r>
            <a:r>
              <a:rPr lang="en-MY" sz="2400" dirty="0" err="1"/>
              <a:t>muka</a:t>
            </a:r>
            <a:r>
              <a:rPr lang="en-MY" sz="2400" dirty="0"/>
              <a:t> </a:t>
            </a:r>
            <a:r>
              <a:rPr lang="en-MY" sz="2400" dirty="0" err="1" smtClean="0"/>
              <a:t>hadapan</a:t>
            </a:r>
            <a:r>
              <a:rPr lang="en-MY" sz="2400" dirty="0" smtClean="0"/>
              <a:t> (</a:t>
            </a:r>
            <a:r>
              <a:rPr lang="en-MY" sz="2400" dirty="0" err="1" smtClean="0">
                <a:solidFill>
                  <a:schemeClr val="accent1"/>
                </a:solidFill>
              </a:rPr>
              <a:t>tajuk</a:t>
            </a:r>
            <a:r>
              <a:rPr lang="en-MY" sz="2400" dirty="0" smtClean="0">
                <a:solidFill>
                  <a:schemeClr val="accent1"/>
                </a:solidFill>
              </a:rPr>
              <a:t>/</a:t>
            </a:r>
            <a:r>
              <a:rPr lang="en-MY" sz="2400" dirty="0" err="1" smtClean="0">
                <a:solidFill>
                  <a:schemeClr val="accent1"/>
                </a:solidFill>
              </a:rPr>
              <a:t>kulit</a:t>
            </a:r>
            <a:r>
              <a:rPr lang="en-MY" sz="2400" dirty="0" smtClean="0"/>
              <a:t>), </a:t>
            </a:r>
            <a:r>
              <a:rPr lang="en-MY" sz="2400" dirty="0" err="1"/>
              <a:t>isi</a:t>
            </a:r>
            <a:r>
              <a:rPr lang="en-MY" sz="2400" dirty="0"/>
              <a:t> </a:t>
            </a:r>
            <a:r>
              <a:rPr lang="en-MY" sz="2400" dirty="0" err="1"/>
              <a:t>kandungan</a:t>
            </a:r>
            <a:r>
              <a:rPr lang="en-MY" sz="2400" dirty="0"/>
              <a:t>, </a:t>
            </a:r>
            <a:r>
              <a:rPr lang="en-MY" sz="2400" dirty="0" err="1" smtClean="0"/>
              <a:t>prakata</a:t>
            </a:r>
            <a:r>
              <a:rPr lang="en-MY" sz="2400" dirty="0"/>
              <a:t>, ISBN, </a:t>
            </a:r>
            <a:r>
              <a:rPr lang="en-MY" sz="2400" dirty="0" err="1"/>
              <a:t>indeks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halaman</a:t>
            </a:r>
            <a:r>
              <a:rPr lang="en-MY" sz="2400" dirty="0" smtClean="0"/>
              <a:t> </a:t>
            </a:r>
            <a:r>
              <a:rPr lang="en-MY" sz="2400" dirty="0" err="1" smtClean="0"/>
              <a:t>hak</a:t>
            </a:r>
            <a:r>
              <a:rPr lang="en-MY" sz="2400" dirty="0" smtClean="0"/>
              <a:t> </a:t>
            </a:r>
            <a:r>
              <a:rPr lang="en-MY" sz="2400" dirty="0" err="1"/>
              <a:t>cipta</a:t>
            </a:r>
            <a:r>
              <a:rPr lang="en-MY" sz="2400" dirty="0"/>
              <a:t>. </a:t>
            </a:r>
            <a:r>
              <a:rPr lang="en-MY" sz="2400" dirty="0" smtClean="0"/>
              <a:t>(</a:t>
            </a:r>
            <a:r>
              <a:rPr lang="en-MY" sz="2400" dirty="0" err="1" smtClean="0">
                <a:solidFill>
                  <a:schemeClr val="accent1"/>
                </a:solidFill>
              </a:rPr>
              <a:t>buku</a:t>
            </a:r>
            <a:r>
              <a:rPr lang="en-MY" sz="2400" dirty="0" smtClean="0">
                <a:solidFill>
                  <a:schemeClr val="accent1"/>
                </a:solidFill>
              </a:rPr>
              <a:t> </a:t>
            </a:r>
            <a:r>
              <a:rPr lang="en-MY" sz="2400" dirty="0" err="1" smtClean="0">
                <a:solidFill>
                  <a:schemeClr val="accent1"/>
                </a:solidFill>
              </a:rPr>
              <a:t>ilmiah</a:t>
            </a:r>
            <a:r>
              <a:rPr lang="en-MY" sz="2400" dirty="0" smtClean="0"/>
              <a:t>)</a:t>
            </a:r>
            <a:endParaRPr lang="en-MY" sz="2400" dirty="0"/>
          </a:p>
          <a:p>
            <a:r>
              <a:rPr lang="en-MY" sz="2400" b="1" dirty="0" err="1" smtClean="0"/>
              <a:t>Penerbit</a:t>
            </a:r>
            <a:r>
              <a:rPr lang="en-MY" sz="2400" dirty="0" smtClean="0"/>
              <a:t> yang </a:t>
            </a:r>
            <a:r>
              <a:rPr lang="en-MY" sz="2400" dirty="0" err="1"/>
              <a:t>berdaftar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badan</a:t>
            </a:r>
            <a:r>
              <a:rPr lang="en-MY" sz="2400" dirty="0"/>
              <a:t> </a:t>
            </a:r>
            <a:r>
              <a:rPr lang="en-MY" sz="2400" dirty="0" err="1"/>
              <a:t>beriktiraf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MAPIM </a:t>
            </a:r>
            <a:r>
              <a:rPr lang="en-MY" sz="2400" dirty="0" err="1"/>
              <a:t>diambil</a:t>
            </a:r>
            <a:r>
              <a:rPr lang="en-MY" sz="2400" dirty="0"/>
              <a:t> </a:t>
            </a:r>
            <a:r>
              <a:rPr lang="en-MY" sz="2400" dirty="0" err="1" smtClean="0"/>
              <a:t>kira</a:t>
            </a:r>
            <a:r>
              <a:rPr lang="en-MY" sz="2400" dirty="0" smtClean="0"/>
              <a:t>. (</a:t>
            </a:r>
            <a:r>
              <a:rPr lang="en-MY" sz="2400" dirty="0" err="1" smtClean="0">
                <a:solidFill>
                  <a:schemeClr val="accent1"/>
                </a:solidFill>
              </a:rPr>
              <a:t>Penerbit</a:t>
            </a:r>
            <a:r>
              <a:rPr lang="en-MY" sz="2400" dirty="0" smtClean="0">
                <a:solidFill>
                  <a:schemeClr val="accent1"/>
                </a:solidFill>
              </a:rPr>
              <a:t> </a:t>
            </a:r>
            <a:r>
              <a:rPr lang="en-MY" sz="2400" dirty="0" err="1" smtClean="0">
                <a:solidFill>
                  <a:schemeClr val="accent1"/>
                </a:solidFill>
              </a:rPr>
              <a:t>Ilmiah</a:t>
            </a:r>
            <a:r>
              <a:rPr lang="en-MY" sz="2400" dirty="0" smtClean="0">
                <a:solidFill>
                  <a:schemeClr val="accent1"/>
                </a:solidFill>
              </a:rPr>
              <a:t> yang </a:t>
            </a:r>
            <a:r>
              <a:rPr lang="en-MY" sz="2400" dirty="0" err="1" smtClean="0">
                <a:solidFill>
                  <a:schemeClr val="accent1"/>
                </a:solidFill>
              </a:rPr>
              <a:t>berwibawa</a:t>
            </a:r>
            <a:r>
              <a:rPr lang="en-MY" sz="2400" dirty="0" smtClean="0"/>
              <a:t>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77486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Penerbit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Ilmiah</a:t>
            </a:r>
            <a:r>
              <a:rPr lang="en-US" b="1" dirty="0" smtClean="0">
                <a:solidFill>
                  <a:schemeClr val="accent1"/>
                </a:solidFill>
              </a:rPr>
              <a:t> (</a:t>
            </a:r>
            <a:r>
              <a:rPr lang="en-US" b="1" i="1" dirty="0">
                <a:solidFill>
                  <a:schemeClr val="accent1"/>
                </a:solidFill>
              </a:rPr>
              <a:t>S</a:t>
            </a:r>
            <a:r>
              <a:rPr lang="en-US" b="1" i="1" dirty="0" smtClean="0">
                <a:solidFill>
                  <a:schemeClr val="accent1"/>
                </a:solidFill>
              </a:rPr>
              <a:t>cholarly Publisher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4586"/>
            <a:ext cx="8915400" cy="377762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Penerbit</a:t>
            </a:r>
            <a:r>
              <a:rPr lang="en-US" sz="2400" b="1" dirty="0" smtClean="0"/>
              <a:t> </a:t>
            </a:r>
            <a:r>
              <a:rPr lang="en-US" sz="2400" b="1" dirty="0" err="1"/>
              <a:t>ilmiah</a:t>
            </a:r>
            <a:r>
              <a:rPr lang="en-US" sz="2400" b="1" dirty="0"/>
              <a:t> </a:t>
            </a:r>
            <a:r>
              <a:rPr lang="en-US" sz="2400" dirty="0" err="1"/>
              <a:t>bermaksud</a:t>
            </a:r>
            <a:r>
              <a:rPr lang="en-US" sz="2400" dirty="0"/>
              <a:t> </a:t>
            </a:r>
            <a:r>
              <a:rPr lang="en-US" sz="2400" dirty="0" err="1"/>
              <a:t>penerbit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awam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kesarjanaan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mengamalkan</a:t>
            </a:r>
            <a:r>
              <a:rPr lang="en-US" sz="2400" dirty="0"/>
              <a:t> </a:t>
            </a:r>
            <a:r>
              <a:rPr lang="en-US" sz="2400" i="1" dirty="0">
                <a:solidFill>
                  <a:schemeClr val="accent1"/>
                </a:solidFill>
              </a:rPr>
              <a:t>proses </a:t>
            </a:r>
            <a:r>
              <a:rPr lang="en-US" sz="2400" i="1" dirty="0" err="1">
                <a:solidFill>
                  <a:schemeClr val="accent1"/>
                </a:solidFill>
              </a:rPr>
              <a:t>pewasitan</a:t>
            </a:r>
            <a:r>
              <a:rPr lang="en-US" sz="2400" i="1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terbitannya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chemeClr val="accent1"/>
                </a:solidFill>
              </a:rPr>
              <a:t>bahan</a:t>
            </a:r>
            <a:r>
              <a:rPr lang="en-US" sz="2400" i="1" dirty="0">
                <a:solidFill>
                  <a:schemeClr val="accent1"/>
                </a:solidFill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</a:rPr>
              <a:t>ilmiah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err="1"/>
              <a:t>Pengarang</a:t>
            </a:r>
            <a:r>
              <a:rPr lang="en-US" sz="2400" b="1" dirty="0"/>
              <a:t> </a:t>
            </a:r>
            <a:r>
              <a:rPr lang="en-US" sz="2400" dirty="0" err="1"/>
              <a:t>bermaksud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penyunting</a:t>
            </a:r>
            <a:r>
              <a:rPr lang="en-US" sz="2400" dirty="0"/>
              <a:t>,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penterjemah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45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413" y="441230"/>
            <a:ext cx="8911687" cy="810054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Kriteria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Buku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Penyelidikan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MyRA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413" y="943276"/>
            <a:ext cx="8915400" cy="55441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200" b="1" dirty="0" smtClean="0"/>
              <a:t>ISBN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mestilah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smtClean="0"/>
              <a:t>ISBN (</a:t>
            </a:r>
            <a:r>
              <a:rPr lang="en-US" sz="2000" dirty="0" err="1" smtClean="0"/>
              <a:t>bukan</a:t>
            </a:r>
            <a:r>
              <a:rPr lang="en-US" sz="2000" dirty="0" smtClean="0"/>
              <a:t> ISSN). 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nombor</a:t>
            </a:r>
            <a:r>
              <a:rPr lang="en-US" sz="2000" dirty="0"/>
              <a:t> </a:t>
            </a:r>
            <a:r>
              <a:rPr lang="en-US" sz="2000" dirty="0" err="1"/>
              <a:t>identiti</a:t>
            </a:r>
            <a:r>
              <a:rPr lang="en-US" sz="2000" dirty="0"/>
              <a:t> </a:t>
            </a:r>
            <a:r>
              <a:rPr lang="en-US" sz="2000" dirty="0" err="1"/>
              <a:t>penerbit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kira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UUM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penerbitan</a:t>
            </a:r>
            <a:r>
              <a:rPr lang="en-US" sz="2000" dirty="0"/>
              <a:t> yang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nombor</a:t>
            </a:r>
            <a:r>
              <a:rPr lang="en-US" sz="2000" dirty="0"/>
              <a:t> ISBN UUM Press </a:t>
            </a:r>
            <a:r>
              <a:rPr lang="en-US" sz="2000" dirty="0" err="1"/>
              <a:t>sahaja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kira</a:t>
            </a:r>
            <a:r>
              <a:rPr lang="en-US" sz="2000" dirty="0"/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nombor</a:t>
            </a:r>
            <a:r>
              <a:rPr lang="en-US" sz="2000" dirty="0"/>
              <a:t> ISBN 978-967-</a:t>
            </a:r>
            <a:r>
              <a:rPr lang="en-US" sz="2000" dirty="0">
                <a:solidFill>
                  <a:srgbClr val="00B0F0"/>
                </a:solidFill>
              </a:rPr>
              <a:t>2486</a:t>
            </a:r>
            <a:r>
              <a:rPr lang="en-US" sz="2000" dirty="0"/>
              <a:t>-76-3.   </a:t>
            </a:r>
            <a:r>
              <a:rPr lang="en-US" sz="2000" dirty="0">
                <a:solidFill>
                  <a:srgbClr val="00B0F0"/>
                </a:solidFill>
              </a:rPr>
              <a:t>2486</a:t>
            </a:r>
            <a:r>
              <a:rPr lang="en-US" sz="2000" dirty="0"/>
              <a:t> </a:t>
            </a:r>
            <a:r>
              <a:rPr lang="en-US" sz="2000" dirty="0" err="1"/>
              <a:t>ialah</a:t>
            </a:r>
            <a:r>
              <a:rPr lang="en-US" sz="2000" dirty="0"/>
              <a:t> </a:t>
            </a:r>
            <a:r>
              <a:rPr lang="en-US" sz="2000" dirty="0" err="1"/>
              <a:t>nombor</a:t>
            </a:r>
            <a:r>
              <a:rPr lang="en-US" sz="2000" dirty="0"/>
              <a:t> </a:t>
            </a:r>
            <a:r>
              <a:rPr lang="en-US" sz="2000" dirty="0" err="1"/>
              <a:t>identiti</a:t>
            </a:r>
            <a:r>
              <a:rPr lang="en-US" sz="2000" dirty="0"/>
              <a:t> UUM Press</a:t>
            </a:r>
            <a:r>
              <a:rPr lang="en-US" sz="2000" dirty="0" smtClean="0"/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ISBN </a:t>
            </a:r>
            <a:r>
              <a:rPr lang="en-US" sz="2000" dirty="0" err="1"/>
              <a:t>b</a:t>
            </a:r>
            <a:r>
              <a:rPr lang="en-US" sz="2000" dirty="0" err="1" smtClean="0"/>
              <a:t>ukan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,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hanyalah</a:t>
            </a:r>
            <a:r>
              <a:rPr lang="en-US" sz="2000" dirty="0" smtClean="0"/>
              <a:t> </a:t>
            </a:r>
            <a:r>
              <a:rPr lang="en-US" sz="2000" dirty="0" err="1" smtClean="0"/>
              <a:t>nombor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pengenalan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200" b="1" dirty="0" err="1" smtClean="0"/>
              <a:t>Kandungan</a:t>
            </a:r>
            <a:endParaRPr lang="en-US" sz="2200" b="1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usul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penyelidikan</a:t>
            </a:r>
            <a:r>
              <a:rPr lang="en-US" sz="2000" dirty="0" smtClean="0"/>
              <a:t>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 smtClean="0"/>
              <a:t>Penyelidikan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geran</a:t>
            </a:r>
            <a:r>
              <a:rPr lang="en-US" sz="2000" dirty="0" smtClean="0"/>
              <a:t> </a:t>
            </a:r>
            <a:r>
              <a:rPr lang="en-US" sz="2000" dirty="0" err="1" smtClean="0"/>
              <a:t>mahupun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geran</a:t>
            </a:r>
            <a:r>
              <a:rPr lang="en-US" sz="2000" dirty="0" smtClean="0"/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/>
              <a:t>kepustakaan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menyumbang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baharu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kira</a:t>
            </a:r>
            <a:r>
              <a:rPr lang="en-US" sz="2000" dirty="0" smtClean="0"/>
              <a:t>. </a:t>
            </a:r>
            <a:r>
              <a:rPr lang="en-US" sz="2000" dirty="0" err="1" smtClean="0"/>
              <a:t>Penampilkan</a:t>
            </a:r>
            <a:r>
              <a:rPr lang="en-US" sz="2000" dirty="0" smtClean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baharu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pemikiran</a:t>
            </a:r>
            <a:r>
              <a:rPr lang="en-US" sz="2000" dirty="0"/>
              <a:t>/</a:t>
            </a:r>
            <a:r>
              <a:rPr lang="en-US" sz="2000" dirty="0" err="1"/>
              <a:t>pemahaman</a:t>
            </a:r>
            <a:r>
              <a:rPr lang="en-US" sz="2000" dirty="0"/>
              <a:t>/</a:t>
            </a:r>
            <a:r>
              <a:rPr lang="en-US" sz="2000" dirty="0" err="1"/>
              <a:t>tafsiran</a:t>
            </a:r>
            <a:r>
              <a:rPr lang="en-US" sz="2000" dirty="0"/>
              <a:t> </a:t>
            </a:r>
            <a:r>
              <a:rPr lang="en-US" sz="2000" dirty="0" err="1" smtClean="0"/>
              <a:t>baharu</a:t>
            </a:r>
            <a:r>
              <a:rPr lang="en-US" sz="2000" dirty="0" smtClean="0"/>
              <a:t>.</a:t>
            </a:r>
          </a:p>
          <a:p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282131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583" y="287226"/>
            <a:ext cx="8911687" cy="128089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Dasar</a:t>
            </a:r>
            <a:r>
              <a:rPr lang="en-US" b="1" dirty="0" smtClean="0">
                <a:solidFill>
                  <a:schemeClr val="accent1"/>
                </a:solidFill>
              </a:rPr>
              <a:t> UUM Press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583" y="927671"/>
            <a:ext cx="8915400" cy="488321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400" dirty="0"/>
              <a:t>UUM Press </a:t>
            </a:r>
            <a:r>
              <a:rPr lang="en-US" sz="6400" dirty="0" err="1"/>
              <a:t>telah</a:t>
            </a:r>
            <a:r>
              <a:rPr lang="en-US" sz="6400" dirty="0"/>
              <a:t> </a:t>
            </a:r>
            <a:r>
              <a:rPr lang="en-US" sz="6400" dirty="0" err="1"/>
              <a:t>sekian</a:t>
            </a:r>
            <a:r>
              <a:rPr lang="en-US" sz="6400" dirty="0"/>
              <a:t> lama </a:t>
            </a:r>
            <a:r>
              <a:rPr lang="en-US" sz="6400" dirty="0" err="1"/>
              <a:t>menyediakan</a:t>
            </a:r>
            <a:r>
              <a:rPr lang="en-US" sz="6400" dirty="0"/>
              <a:t> platform </a:t>
            </a:r>
            <a:r>
              <a:rPr lang="en-US" sz="6400" dirty="0" err="1"/>
              <a:t>untuk</a:t>
            </a:r>
            <a:r>
              <a:rPr lang="en-US" sz="6400" dirty="0"/>
              <a:t> </a:t>
            </a:r>
            <a:r>
              <a:rPr lang="en-US" sz="6400" dirty="0" err="1"/>
              <a:t>menerbitkan</a:t>
            </a:r>
            <a:r>
              <a:rPr lang="en-US" sz="6400" dirty="0"/>
              <a:t> </a:t>
            </a:r>
            <a:r>
              <a:rPr lang="en-US" sz="6400" dirty="0" err="1"/>
              <a:t>Buku</a:t>
            </a:r>
            <a:r>
              <a:rPr lang="en-US" sz="6400" dirty="0"/>
              <a:t> </a:t>
            </a:r>
            <a:r>
              <a:rPr lang="en-US" sz="6400" dirty="0" err="1"/>
              <a:t>Penyelidikan</a:t>
            </a:r>
            <a:r>
              <a:rPr lang="en-US" sz="6400" dirty="0"/>
              <a:t> </a:t>
            </a:r>
            <a:r>
              <a:rPr lang="en-US" sz="6400" dirty="0" err="1"/>
              <a:t>dalam</a:t>
            </a:r>
            <a:r>
              <a:rPr lang="en-US" sz="6400" dirty="0"/>
              <a:t> </a:t>
            </a:r>
            <a:r>
              <a:rPr lang="en-US" sz="6400" dirty="0" err="1"/>
              <a:t>pelbagai</a:t>
            </a:r>
            <a:r>
              <a:rPr lang="en-US" sz="6400" dirty="0"/>
              <a:t> </a:t>
            </a:r>
            <a:r>
              <a:rPr lang="en-US" sz="6400" dirty="0" err="1"/>
              <a:t>kategori</a:t>
            </a:r>
            <a:r>
              <a:rPr lang="en-US" sz="6400" dirty="0"/>
              <a:t> </a:t>
            </a:r>
            <a:r>
              <a:rPr lang="en-US" sz="6400" dirty="0" smtClean="0"/>
              <a:t>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/>
              <a:t>Buku</a:t>
            </a:r>
            <a:r>
              <a:rPr lang="en-US" sz="6400" dirty="0"/>
              <a:t> </a:t>
            </a:r>
            <a:r>
              <a:rPr lang="en-US" sz="6400" dirty="0" err="1"/>
              <a:t>ilmiah</a:t>
            </a:r>
            <a:endParaRPr lang="en-US" sz="6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/>
              <a:t>Buku</a:t>
            </a:r>
            <a:r>
              <a:rPr lang="en-US" sz="6400" dirty="0"/>
              <a:t> </a:t>
            </a:r>
            <a:r>
              <a:rPr lang="en-US" sz="6400" dirty="0" err="1"/>
              <a:t>ilmiah</a:t>
            </a:r>
            <a:r>
              <a:rPr lang="en-US" sz="6400" dirty="0"/>
              <a:t> popular/</a:t>
            </a:r>
            <a:r>
              <a:rPr lang="en-US" sz="6400" dirty="0" err="1"/>
              <a:t>umum</a:t>
            </a:r>
            <a:endParaRPr lang="en-US" sz="6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/>
              <a:t>Monograf</a:t>
            </a:r>
            <a:r>
              <a:rPr lang="en-US" sz="6400" dirty="0"/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Buku</a:t>
            </a:r>
            <a:r>
              <a:rPr lang="en-US" sz="6400" dirty="0" smtClean="0"/>
              <a:t> </a:t>
            </a:r>
            <a:r>
              <a:rPr lang="en-US" sz="6400" dirty="0" err="1"/>
              <a:t>Suntingan</a:t>
            </a:r>
            <a:r>
              <a:rPr lang="en-US" sz="6400" dirty="0"/>
              <a:t>(</a:t>
            </a:r>
            <a:r>
              <a:rPr lang="en-US" sz="6400" i="1" dirty="0"/>
              <a:t>chapter in book</a:t>
            </a:r>
            <a:r>
              <a:rPr lang="en-US" sz="6400" dirty="0"/>
              <a:t>)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/>
              <a:t>Kajian</a:t>
            </a:r>
            <a:r>
              <a:rPr lang="en-US" sz="6400" dirty="0"/>
              <a:t> </a:t>
            </a:r>
            <a:r>
              <a:rPr lang="en-US" sz="6400" dirty="0" err="1"/>
              <a:t>Kes</a:t>
            </a:r>
            <a:endParaRPr lang="en-US" sz="6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/>
              <a:t>Modul</a:t>
            </a:r>
            <a:r>
              <a:rPr lang="en-US" sz="6400" dirty="0"/>
              <a:t> </a:t>
            </a:r>
            <a:r>
              <a:rPr lang="en-US" sz="6400" dirty="0" err="1" smtClean="0"/>
              <a:t>Kajian</a:t>
            </a:r>
            <a:endParaRPr lang="en-US" sz="6400" dirty="0" smtClean="0"/>
          </a:p>
          <a:p>
            <a:pPr>
              <a:lnSpc>
                <a:spcPct val="120000"/>
              </a:lnSpc>
            </a:pPr>
            <a:r>
              <a:rPr lang="en-US" sz="6400" dirty="0" err="1" smtClean="0"/>
              <a:t>Sumber</a:t>
            </a:r>
            <a:r>
              <a:rPr lang="en-US" sz="6400" dirty="0" smtClean="0"/>
              <a:t> </a:t>
            </a:r>
            <a:r>
              <a:rPr lang="en-US" sz="6400" dirty="0" err="1" smtClean="0"/>
              <a:t>bahan</a:t>
            </a:r>
            <a:r>
              <a:rPr lang="en-US" sz="6400" dirty="0" smtClean="0"/>
              <a:t> </a:t>
            </a:r>
            <a:r>
              <a:rPr lang="en-US" sz="6400" dirty="0" err="1" smtClean="0"/>
              <a:t>penulisan</a:t>
            </a:r>
            <a:r>
              <a:rPr lang="en-US" sz="6400" dirty="0" smtClean="0"/>
              <a:t> </a:t>
            </a:r>
            <a:r>
              <a:rPr lang="en-US" sz="6400" dirty="0" err="1" smtClean="0"/>
              <a:t>Buku</a:t>
            </a:r>
            <a:r>
              <a:rPr lang="en-US" sz="6400" dirty="0" smtClean="0"/>
              <a:t> </a:t>
            </a:r>
            <a:r>
              <a:rPr lang="en-US" sz="6400" dirty="0" err="1" smtClean="0"/>
              <a:t>Penyelidikan</a:t>
            </a:r>
            <a:r>
              <a:rPr lang="en-US" sz="6400" dirty="0" smtClean="0"/>
              <a:t>:</a:t>
            </a:r>
            <a:endParaRPr lang="en-US" sz="6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Tesis</a:t>
            </a:r>
            <a:r>
              <a:rPr lang="en-US" sz="6400" dirty="0" smtClean="0"/>
              <a:t>/</a:t>
            </a:r>
            <a:r>
              <a:rPr lang="en-US" sz="6400" dirty="0" err="1" smtClean="0"/>
              <a:t>disertasi</a:t>
            </a:r>
            <a:endParaRPr lang="en-US" sz="6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Laporan</a:t>
            </a:r>
            <a:r>
              <a:rPr lang="en-US" sz="6400" dirty="0" smtClean="0"/>
              <a:t> </a:t>
            </a:r>
            <a:r>
              <a:rPr lang="en-US" sz="6400" dirty="0" err="1" smtClean="0"/>
              <a:t>Penyelidikan</a:t>
            </a:r>
            <a:endParaRPr lang="en-US" sz="64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Penyelidikan</a:t>
            </a:r>
            <a:r>
              <a:rPr lang="en-US" sz="6400" dirty="0" smtClean="0"/>
              <a:t> </a:t>
            </a:r>
            <a:r>
              <a:rPr lang="en-US" sz="6400" dirty="0" err="1" smtClean="0"/>
              <a:t>ilmiah</a:t>
            </a:r>
            <a:endParaRPr lang="en-US" sz="64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Kajian</a:t>
            </a:r>
            <a:r>
              <a:rPr lang="en-US" sz="6400" dirty="0" smtClean="0"/>
              <a:t> </a:t>
            </a:r>
            <a:r>
              <a:rPr lang="en-US" sz="6400" dirty="0" err="1" smtClean="0"/>
              <a:t>kerj</a:t>
            </a:r>
            <a:r>
              <a:rPr lang="en-US" sz="6400" dirty="0" err="1"/>
              <a:t>a</a:t>
            </a:r>
            <a:r>
              <a:rPr lang="en-US" sz="6400" dirty="0" smtClean="0"/>
              <a:t> </a:t>
            </a:r>
            <a:r>
              <a:rPr lang="en-US" sz="6400" dirty="0" err="1" smtClean="0"/>
              <a:t>lapangan</a:t>
            </a:r>
            <a:endParaRPr lang="en-US" sz="64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dirty="0" err="1" smtClean="0"/>
              <a:t>Penelitian</a:t>
            </a:r>
            <a:r>
              <a:rPr lang="en-US" sz="6400" dirty="0" smtClean="0"/>
              <a:t> </a:t>
            </a:r>
            <a:r>
              <a:rPr lang="en-US" sz="6400" dirty="0" err="1" smtClean="0"/>
              <a:t>kepustakaan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menampilkan</a:t>
            </a:r>
            <a:r>
              <a:rPr lang="en-US" sz="6400" dirty="0" smtClean="0"/>
              <a:t> </a:t>
            </a:r>
            <a:r>
              <a:rPr lang="en-US" sz="6400" dirty="0" err="1" smtClean="0"/>
              <a:t>ilmu</a:t>
            </a:r>
            <a:r>
              <a:rPr lang="en-US" sz="6400" dirty="0" smtClean="0"/>
              <a:t>/</a:t>
            </a:r>
            <a:r>
              <a:rPr lang="en-US" sz="6400" dirty="0" err="1" smtClean="0"/>
              <a:t>maklumat</a:t>
            </a:r>
            <a:r>
              <a:rPr lang="en-US" sz="6400" dirty="0" smtClean="0"/>
              <a:t> </a:t>
            </a:r>
            <a:r>
              <a:rPr lang="en-US" sz="6400" dirty="0" err="1" smtClean="0"/>
              <a:t>baharu</a:t>
            </a:r>
            <a:r>
              <a:rPr lang="en-US" sz="6400" dirty="0" smtClean="0"/>
              <a:t>.  </a:t>
            </a:r>
            <a:r>
              <a:rPr lang="en-US" sz="6400" dirty="0" err="1" smtClean="0"/>
              <a:t>Mempunyai</a:t>
            </a:r>
            <a:r>
              <a:rPr lang="en-US" sz="6400" dirty="0" smtClean="0"/>
              <a:t> </a:t>
            </a:r>
            <a:r>
              <a:rPr lang="en-US" sz="6400" dirty="0" err="1" smtClean="0"/>
              <a:t>hujah</a:t>
            </a:r>
            <a:r>
              <a:rPr lang="en-US" sz="6400" dirty="0" smtClean="0"/>
              <a:t>, </a:t>
            </a:r>
            <a:r>
              <a:rPr lang="en-US" sz="6400" dirty="0" err="1" smtClean="0"/>
              <a:t>analisis</a:t>
            </a:r>
            <a:r>
              <a:rPr lang="en-US" sz="6400" dirty="0" smtClean="0"/>
              <a:t>, </a:t>
            </a:r>
            <a:r>
              <a:rPr lang="en-US" sz="6400" dirty="0" err="1" smtClean="0"/>
              <a:t>cadangan</a:t>
            </a:r>
            <a:r>
              <a:rPr lang="en-US" sz="6400" dirty="0" smtClean="0"/>
              <a:t> idea </a:t>
            </a:r>
            <a:r>
              <a:rPr lang="en-US" sz="6400" dirty="0" err="1" smtClean="0"/>
              <a:t>baharu</a:t>
            </a:r>
            <a:r>
              <a:rPr lang="en-US" sz="6400" dirty="0" smtClean="0"/>
              <a:t>,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bukan</a:t>
            </a:r>
            <a:r>
              <a:rPr lang="en-US" sz="6400" dirty="0" smtClean="0"/>
              <a:t> </a:t>
            </a:r>
            <a:r>
              <a:rPr lang="en-US" sz="6400" dirty="0" err="1" smtClean="0"/>
              <a:t>hanya</a:t>
            </a:r>
            <a:r>
              <a:rPr lang="en-US" sz="6400" dirty="0" smtClean="0"/>
              <a:t> </a:t>
            </a:r>
            <a:r>
              <a:rPr lang="en-US" sz="6400" dirty="0" err="1" smtClean="0"/>
              <a:t>kompilasi</a:t>
            </a:r>
            <a:r>
              <a:rPr lang="en-US" sz="6400" dirty="0" smtClean="0"/>
              <a:t> </a:t>
            </a:r>
            <a:r>
              <a:rPr lang="en-US" sz="6400" dirty="0" err="1" smtClean="0"/>
              <a:t>petikan</a:t>
            </a:r>
            <a:r>
              <a:rPr lang="en-US" sz="6400" dirty="0" smtClean="0"/>
              <a:t> </a:t>
            </a:r>
            <a:r>
              <a:rPr lang="en-US" sz="6400" dirty="0" err="1" smtClean="0"/>
              <a:t>karya</a:t>
            </a:r>
            <a:r>
              <a:rPr lang="en-US" sz="6400" dirty="0" smtClean="0"/>
              <a:t> lain.</a:t>
            </a:r>
            <a:endParaRPr lang="en-US" sz="6400" dirty="0"/>
          </a:p>
          <a:p>
            <a:pPr marL="0" indent="0">
              <a:buNone/>
            </a:pPr>
            <a:endParaRPr lang="en-US" sz="2000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98986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047" y="498982"/>
            <a:ext cx="8911687" cy="742677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Dasar</a:t>
            </a:r>
            <a:r>
              <a:rPr lang="en-US" b="1" dirty="0" smtClean="0">
                <a:solidFill>
                  <a:schemeClr val="accent1"/>
                </a:solidFill>
              </a:rPr>
              <a:t> UUM Press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047" y="1241658"/>
            <a:ext cx="8915400" cy="52938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900" dirty="0" err="1" smtClean="0"/>
              <a:t>Persoalan</a:t>
            </a:r>
            <a:r>
              <a:rPr lang="en-US" sz="2900" dirty="0" smtClean="0"/>
              <a:t>: </a:t>
            </a:r>
            <a:r>
              <a:rPr lang="en-US" sz="2900" dirty="0" err="1" smtClean="0">
                <a:solidFill>
                  <a:schemeClr val="accent1"/>
                </a:solidFill>
              </a:rPr>
              <a:t>Prosiding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ISBN </a:t>
            </a:r>
            <a:r>
              <a:rPr lang="en-US" sz="2900" dirty="0" err="1" smtClean="0"/>
              <a:t>diambil</a:t>
            </a:r>
            <a:r>
              <a:rPr lang="en-US" sz="2900" dirty="0" smtClean="0"/>
              <a:t> </a:t>
            </a:r>
            <a:r>
              <a:rPr lang="en-US" sz="2900" dirty="0" err="1" smtClean="0"/>
              <a:t>kira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Myra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penyelidikan</a:t>
            </a:r>
            <a:r>
              <a:rPr lang="en-US" sz="2900" dirty="0" smtClean="0"/>
              <a:t>.   </a:t>
            </a:r>
            <a:r>
              <a:rPr lang="en-US" sz="2900" dirty="0" err="1" smtClean="0"/>
              <a:t>Adakah</a:t>
            </a:r>
            <a:r>
              <a:rPr lang="en-US" sz="2900" dirty="0" smtClean="0"/>
              <a:t> </a:t>
            </a:r>
            <a:r>
              <a:rPr lang="en-US" sz="2900" dirty="0" err="1" smtClean="0"/>
              <a:t>Prosiding</a:t>
            </a:r>
            <a:r>
              <a:rPr lang="en-US" sz="2900" dirty="0" smtClean="0"/>
              <a:t> </a:t>
            </a:r>
            <a:r>
              <a:rPr lang="en-US" sz="2900" dirty="0" err="1" smtClean="0"/>
              <a:t>diwasit</a:t>
            </a:r>
            <a:r>
              <a:rPr lang="en-US" sz="2900" dirty="0" smtClean="0"/>
              <a:t>?  </a:t>
            </a:r>
            <a:r>
              <a:rPr lang="en-US" sz="2900" dirty="0" err="1" smtClean="0"/>
              <a:t>Jawapannya</a:t>
            </a:r>
            <a:r>
              <a:rPr lang="en-US" sz="2900" dirty="0" smtClean="0"/>
              <a:t> </a:t>
            </a:r>
            <a:r>
              <a:rPr lang="en-US" sz="2900" dirty="0" err="1" smtClean="0"/>
              <a:t>jika</a:t>
            </a:r>
            <a:r>
              <a:rPr lang="en-US" sz="2900" dirty="0" smtClean="0"/>
              <a:t> </a:t>
            </a:r>
            <a:r>
              <a:rPr lang="en-US" sz="2900" dirty="0" err="1" smtClean="0"/>
              <a:t>diterbit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Penerbit</a:t>
            </a:r>
            <a:r>
              <a:rPr lang="en-US" sz="2900" dirty="0" smtClean="0"/>
              <a:t> </a:t>
            </a:r>
            <a:r>
              <a:rPr lang="en-US" sz="2900" dirty="0" err="1" smtClean="0"/>
              <a:t>Universiti</a:t>
            </a:r>
            <a:r>
              <a:rPr lang="en-US" sz="2900" dirty="0" smtClean="0"/>
              <a:t> (MAPIM) </a:t>
            </a:r>
            <a:r>
              <a:rPr lang="en-US" sz="2900" dirty="0" err="1" smtClean="0"/>
              <a:t>sudah</a:t>
            </a:r>
            <a:r>
              <a:rPr lang="en-US" sz="2900" dirty="0" smtClean="0"/>
              <a:t> </a:t>
            </a:r>
            <a:r>
              <a:rPr lang="en-US" sz="2900" dirty="0" err="1" smtClean="0"/>
              <a:t>tentu</a:t>
            </a:r>
            <a:r>
              <a:rPr lang="en-US" sz="2900" dirty="0" smtClean="0"/>
              <a:t> </a:t>
            </a:r>
            <a:r>
              <a:rPr lang="en-US" sz="2900" dirty="0" err="1" smtClean="0"/>
              <a:t>diwasit</a:t>
            </a:r>
            <a:r>
              <a:rPr lang="en-US" sz="2900" dirty="0" smtClean="0"/>
              <a:t>.  </a:t>
            </a:r>
            <a:r>
              <a:rPr lang="en-US" sz="2900" dirty="0" err="1" smtClean="0"/>
              <a:t>Namun</a:t>
            </a:r>
            <a:r>
              <a:rPr lang="en-US" sz="29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UUM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menerbitkan</a:t>
            </a:r>
            <a:r>
              <a:rPr lang="en-US" sz="2900" dirty="0" smtClean="0"/>
              <a:t> </a:t>
            </a:r>
            <a:r>
              <a:rPr lang="en-US" sz="2900" dirty="0" err="1" smtClean="0"/>
              <a:t>Prosiding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memuatkan</a:t>
            </a:r>
            <a:r>
              <a:rPr lang="en-US" sz="2900" dirty="0" smtClean="0"/>
              <a:t> </a:t>
            </a:r>
            <a:r>
              <a:rPr lang="en-US" sz="2900" dirty="0" err="1" smtClean="0"/>
              <a:t>semua</a:t>
            </a:r>
            <a:r>
              <a:rPr lang="en-US" sz="2900" dirty="0" smtClean="0"/>
              <a:t> </a:t>
            </a:r>
            <a:r>
              <a:rPr lang="en-US" sz="2900" dirty="0" err="1" smtClean="0"/>
              <a:t>kertas</a:t>
            </a:r>
            <a:r>
              <a:rPr lang="en-US" sz="2900" dirty="0" smtClean="0"/>
              <a:t> </a:t>
            </a:r>
            <a:r>
              <a:rPr lang="en-US" sz="2900" dirty="0" err="1" smtClean="0"/>
              <a:t>persidangan</a:t>
            </a:r>
            <a:r>
              <a:rPr lang="en-US" sz="2900" dirty="0" smtClean="0"/>
              <a:t>/</a:t>
            </a:r>
            <a:r>
              <a:rPr lang="en-US" sz="2900" dirty="0" err="1" smtClean="0"/>
              <a:t>rencana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dibentangkan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seminar/</a:t>
            </a:r>
            <a:r>
              <a:rPr lang="en-US" sz="2900" dirty="0" err="1" smtClean="0"/>
              <a:t>persidangan</a:t>
            </a:r>
            <a:r>
              <a:rPr lang="en-US" sz="2900" dirty="0" smtClean="0"/>
              <a:t>, </a:t>
            </a:r>
            <a:r>
              <a:rPr lang="en-US" sz="2900" dirty="0" err="1" smtClean="0"/>
              <a:t>kecuali</a:t>
            </a:r>
            <a:r>
              <a:rPr lang="en-US" sz="2900" dirty="0" smtClean="0"/>
              <a:t> </a:t>
            </a:r>
            <a:r>
              <a:rPr lang="en-US" sz="2900" dirty="0" err="1" smtClean="0"/>
              <a:t>rencana</a:t>
            </a:r>
            <a:r>
              <a:rPr lang="en-US" sz="2900" dirty="0" smtClean="0"/>
              <a:t> </a:t>
            </a:r>
            <a:r>
              <a:rPr lang="en-US" sz="2900" dirty="0" err="1" smtClean="0"/>
              <a:t>tersebut</a:t>
            </a:r>
            <a:r>
              <a:rPr lang="en-US" sz="2900" dirty="0" smtClean="0"/>
              <a:t> </a:t>
            </a:r>
            <a:r>
              <a:rPr lang="en-US" sz="2900" dirty="0" err="1" smtClean="0"/>
              <a:t>telah</a:t>
            </a:r>
            <a:r>
              <a:rPr lang="en-US" sz="2900" dirty="0" smtClean="0"/>
              <a:t> </a:t>
            </a:r>
            <a:r>
              <a:rPr lang="en-US" sz="2900" dirty="0" err="1" smtClean="0"/>
              <a:t>dipilih</a:t>
            </a:r>
            <a:r>
              <a:rPr lang="en-US" sz="2900" dirty="0" smtClean="0"/>
              <a:t> </a:t>
            </a:r>
            <a:r>
              <a:rPr lang="en-US" sz="2900" dirty="0" err="1" smtClean="0"/>
              <a:t>mengikut</a:t>
            </a:r>
            <a:r>
              <a:rPr lang="en-US" sz="2900" dirty="0" smtClean="0"/>
              <a:t> </a:t>
            </a:r>
            <a:r>
              <a:rPr lang="en-US" sz="2900" dirty="0" err="1" smtClean="0"/>
              <a:t>tema</a:t>
            </a:r>
            <a:r>
              <a:rPr lang="en-US" sz="2900" dirty="0" smtClean="0"/>
              <a:t> </a:t>
            </a:r>
            <a:r>
              <a:rPr lang="en-US" sz="2900" dirty="0" err="1" smtClean="0"/>
              <a:t>persoalan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dibina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Suntingan</a:t>
            </a:r>
            <a:r>
              <a:rPr lang="en-US" sz="2900" dirty="0" smtClean="0"/>
              <a:t> (edited volume/chapter in book).</a:t>
            </a:r>
          </a:p>
          <a:p>
            <a:pPr>
              <a:lnSpc>
                <a:spcPct val="150000"/>
              </a:lnSpc>
            </a:pPr>
            <a:r>
              <a:rPr lang="en-US" sz="2900" dirty="0" err="1" smtClean="0"/>
              <a:t>Perlu</a:t>
            </a:r>
            <a:r>
              <a:rPr lang="en-US" sz="2900" dirty="0" smtClean="0"/>
              <a:t> </a:t>
            </a:r>
            <a:r>
              <a:rPr lang="en-US" sz="2900" dirty="0" err="1" smtClean="0"/>
              <a:t>mengikut</a:t>
            </a:r>
            <a:r>
              <a:rPr lang="en-US" sz="2900" dirty="0" smtClean="0"/>
              <a:t> </a:t>
            </a:r>
            <a:r>
              <a:rPr lang="en-US" sz="2900" dirty="0" err="1" smtClean="0"/>
              <a:t>garis</a:t>
            </a:r>
            <a:r>
              <a:rPr lang="en-US" sz="2900" dirty="0" smtClean="0"/>
              <a:t> </a:t>
            </a:r>
            <a:r>
              <a:rPr lang="en-US" sz="2900" dirty="0" err="1" smtClean="0"/>
              <a:t>panduan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Suntingan</a:t>
            </a:r>
            <a:r>
              <a:rPr lang="en-US" sz="2900" dirty="0" smtClean="0"/>
              <a:t>.  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UUM Press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menerbitkan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daripada</a:t>
            </a:r>
            <a:r>
              <a:rPr lang="en-US" sz="2900" dirty="0" smtClean="0"/>
              <a:t> </a:t>
            </a:r>
            <a:r>
              <a:rPr lang="en-US" sz="2900" dirty="0" err="1" smtClean="0"/>
              <a:t>kertas</a:t>
            </a:r>
            <a:r>
              <a:rPr lang="en-US" sz="2900" dirty="0" smtClean="0"/>
              <a:t> </a:t>
            </a:r>
            <a:r>
              <a:rPr lang="en-US" sz="2900" dirty="0" err="1" smtClean="0"/>
              <a:t>persidangan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ditulis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penulisan</a:t>
            </a:r>
            <a:r>
              <a:rPr lang="en-US" sz="2900" dirty="0" smtClean="0"/>
              <a:t> </a:t>
            </a:r>
            <a:r>
              <a:rPr lang="en-US" sz="2900" dirty="0" err="1" smtClean="0"/>
              <a:t>artikel</a:t>
            </a:r>
            <a:r>
              <a:rPr lang="en-US" sz="2900" dirty="0" smtClean="0"/>
              <a:t> </a:t>
            </a:r>
            <a:r>
              <a:rPr lang="en-US" sz="2900" dirty="0" err="1" smtClean="0"/>
              <a:t>jurnal</a:t>
            </a:r>
            <a:r>
              <a:rPr lang="en-US" sz="2900" dirty="0" smtClean="0"/>
              <a:t>. 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en-US" sz="2900" dirty="0" err="1" smtClean="0"/>
              <a:t>Perlu</a:t>
            </a:r>
            <a:r>
              <a:rPr lang="en-US" sz="2900" dirty="0" smtClean="0"/>
              <a:t> </a:t>
            </a:r>
            <a:r>
              <a:rPr lang="en-US" sz="2900" dirty="0" err="1" smtClean="0"/>
              <a:t>diingatkan</a:t>
            </a:r>
            <a:r>
              <a:rPr lang="en-US" sz="2900" dirty="0" smtClean="0"/>
              <a:t> </a:t>
            </a:r>
            <a:r>
              <a:rPr lang="en-US" sz="2900" dirty="0" err="1" smtClean="0"/>
              <a:t>bahawa</a:t>
            </a:r>
            <a:r>
              <a:rPr lang="en-US" sz="2900" dirty="0" smtClean="0"/>
              <a:t> </a:t>
            </a:r>
            <a:r>
              <a:rPr lang="en-US" sz="2900" dirty="0" err="1" smtClean="0"/>
              <a:t>setiap</a:t>
            </a:r>
            <a:r>
              <a:rPr lang="en-US" sz="2900" dirty="0" smtClean="0"/>
              <a:t> </a:t>
            </a:r>
            <a:r>
              <a:rPr lang="en-US" sz="2900" dirty="0" err="1" smtClean="0"/>
              <a:t>kategori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penulisan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piawai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diamalkan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industri</a:t>
            </a:r>
            <a:r>
              <a:rPr lang="en-US" sz="2900" dirty="0" smtClean="0"/>
              <a:t> </a:t>
            </a:r>
            <a:r>
              <a:rPr lang="en-US" sz="2900" dirty="0" err="1" smtClean="0"/>
              <a:t>buku</a:t>
            </a:r>
            <a:r>
              <a:rPr lang="en-US" sz="2900" dirty="0" smtClean="0"/>
              <a:t> </a:t>
            </a:r>
            <a:r>
              <a:rPr lang="en-US" sz="2900" dirty="0" err="1" smtClean="0"/>
              <a:t>ilmiah</a:t>
            </a:r>
            <a:r>
              <a:rPr lang="en-US" sz="2900" dirty="0" smtClean="0"/>
              <a:t> yang “readable”,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kata </a:t>
            </a:r>
            <a:r>
              <a:rPr lang="en-US" sz="2900" dirty="0" err="1" smtClean="0"/>
              <a:t>kunci</a:t>
            </a:r>
            <a:r>
              <a:rPr lang="en-US" sz="2900" dirty="0" smtClean="0"/>
              <a:t> </a:t>
            </a:r>
            <a:r>
              <a:rPr lang="en-US" sz="2900" dirty="0" err="1" smtClean="0"/>
              <a:t>bidang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memudahkan</a:t>
            </a:r>
            <a:r>
              <a:rPr lang="en-US" sz="2900" dirty="0" smtClean="0"/>
              <a:t> </a:t>
            </a:r>
            <a:r>
              <a:rPr lang="en-US" sz="2900" dirty="0" err="1" smtClean="0"/>
              <a:t>jualannya</a:t>
            </a:r>
            <a:r>
              <a:rPr lang="en-US" sz="2900" dirty="0" smtClean="0"/>
              <a:t>.</a:t>
            </a:r>
          </a:p>
          <a:p>
            <a:pPr>
              <a:lnSpc>
                <a:spcPct val="150000"/>
              </a:lnSpc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961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316101"/>
            <a:ext cx="8911687" cy="87743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Bukan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Buku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Penyelidikan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638" y="981776"/>
            <a:ext cx="8915400" cy="488000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</a:t>
            </a:r>
            <a:r>
              <a:rPr lang="en-US" sz="6200" dirty="0" err="1" smtClean="0"/>
              <a:t>Teks</a:t>
            </a:r>
            <a:r>
              <a:rPr lang="en-US" sz="6200" dirty="0" smtClean="0"/>
              <a:t> </a:t>
            </a:r>
            <a:r>
              <a:rPr lang="en-US" sz="6200" dirty="0" err="1" smtClean="0"/>
              <a:t>Universiti</a:t>
            </a:r>
            <a:r>
              <a:rPr lang="en-US" sz="6200" dirty="0" smtClean="0"/>
              <a:t> – </a:t>
            </a:r>
            <a:r>
              <a:rPr lang="en-US" sz="6200" dirty="0" err="1" smtClean="0"/>
              <a:t>kerana</a:t>
            </a:r>
            <a:r>
              <a:rPr lang="en-US" sz="6200" dirty="0" smtClean="0"/>
              <a:t> </a:t>
            </a:r>
            <a:r>
              <a:rPr lang="en-US" sz="6200" dirty="0" err="1" smtClean="0"/>
              <a:t>ditulis</a:t>
            </a:r>
            <a:r>
              <a:rPr lang="en-US" sz="6200" dirty="0" smtClean="0"/>
              <a:t> </a:t>
            </a:r>
            <a:r>
              <a:rPr lang="en-US" sz="6200" dirty="0" err="1" smtClean="0"/>
              <a:t>berdasarkan</a:t>
            </a:r>
            <a:r>
              <a:rPr lang="en-US" sz="6200" dirty="0" smtClean="0"/>
              <a:t> </a:t>
            </a:r>
            <a:r>
              <a:rPr lang="en-US" sz="6200" dirty="0" err="1" smtClean="0"/>
              <a:t>maklumat</a:t>
            </a:r>
            <a:r>
              <a:rPr lang="en-US" sz="6200" dirty="0" smtClean="0"/>
              <a:t> </a:t>
            </a:r>
            <a:r>
              <a:rPr lang="en-US" sz="6200" dirty="0" err="1" smtClean="0"/>
              <a:t>atau</a:t>
            </a:r>
            <a:r>
              <a:rPr lang="en-US" sz="6200" dirty="0" smtClean="0"/>
              <a:t> </a:t>
            </a:r>
            <a:r>
              <a:rPr lang="en-US" sz="6200" dirty="0" err="1" smtClean="0"/>
              <a:t>pengetahuan</a:t>
            </a:r>
            <a:r>
              <a:rPr lang="en-US" sz="6200" dirty="0" smtClean="0"/>
              <a:t> </a:t>
            </a:r>
            <a:r>
              <a:rPr lang="en-US" sz="6200" dirty="0" err="1" smtClean="0"/>
              <a:t>asas</a:t>
            </a:r>
            <a:r>
              <a:rPr lang="en-US" sz="6200" dirty="0" smtClean="0"/>
              <a:t> </a:t>
            </a:r>
            <a:r>
              <a:rPr lang="en-US" sz="6200" dirty="0" err="1" smtClean="0"/>
              <a:t>tentang</a:t>
            </a:r>
            <a:r>
              <a:rPr lang="en-US" sz="6200" dirty="0" smtClean="0"/>
              <a:t> </a:t>
            </a:r>
            <a:r>
              <a:rPr lang="en-US" sz="6200" dirty="0" err="1" smtClean="0"/>
              <a:t>sesuatu</a:t>
            </a:r>
            <a:r>
              <a:rPr lang="en-US" sz="6200" dirty="0" smtClean="0"/>
              <a:t> </a:t>
            </a:r>
            <a:r>
              <a:rPr lang="en-US" sz="6200" dirty="0" err="1" smtClean="0"/>
              <a:t>topik</a:t>
            </a:r>
            <a:r>
              <a:rPr lang="en-US" sz="6200" dirty="0" smtClean="0"/>
              <a:t> </a:t>
            </a:r>
            <a:r>
              <a:rPr lang="en-US" sz="6200" dirty="0" err="1" smtClean="0"/>
              <a:t>mengikut</a:t>
            </a:r>
            <a:r>
              <a:rPr lang="en-US" sz="6200" dirty="0" smtClean="0"/>
              <a:t> program </a:t>
            </a:r>
            <a:r>
              <a:rPr lang="en-US" sz="6200" dirty="0" err="1" smtClean="0"/>
              <a:t>pengajaran</a:t>
            </a:r>
            <a:r>
              <a:rPr lang="en-US" sz="6200" dirty="0" smtClean="0"/>
              <a:t> yang </a:t>
            </a:r>
            <a:r>
              <a:rPr lang="en-US" sz="6200" dirty="0" err="1" smtClean="0"/>
              <a:t>sedia</a:t>
            </a:r>
            <a:r>
              <a:rPr lang="en-US" sz="6200" dirty="0" smtClean="0"/>
              <a:t> </a:t>
            </a:r>
            <a:r>
              <a:rPr lang="en-US" sz="6200" dirty="0" err="1" smtClean="0"/>
              <a:t>ada</a:t>
            </a:r>
            <a:r>
              <a:rPr lang="en-US" sz="6200" dirty="0" smtClean="0"/>
              <a:t>, </a:t>
            </a:r>
            <a:r>
              <a:rPr lang="en-US" sz="6200" dirty="0" err="1" smtClean="0"/>
              <a:t>diulang-ulang</a:t>
            </a:r>
            <a:r>
              <a:rPr lang="en-US" sz="6200" dirty="0" smtClean="0"/>
              <a:t> </a:t>
            </a:r>
            <a:r>
              <a:rPr lang="en-US" sz="6200" dirty="0" err="1" smtClean="0"/>
              <a:t>dengan</a:t>
            </a:r>
            <a:r>
              <a:rPr lang="en-US" sz="6200" dirty="0" smtClean="0"/>
              <a:t> </a:t>
            </a:r>
            <a:r>
              <a:rPr lang="en-US" sz="6200" dirty="0" err="1" smtClean="0"/>
              <a:t>penampilan</a:t>
            </a:r>
            <a:r>
              <a:rPr lang="en-US" sz="6200" dirty="0" smtClean="0"/>
              <a:t> </a:t>
            </a:r>
            <a:r>
              <a:rPr lang="en-US" sz="6200" dirty="0" err="1" smtClean="0"/>
              <a:t>sahaja</a:t>
            </a:r>
            <a:r>
              <a:rPr lang="en-US" sz="6200" dirty="0" smtClean="0"/>
              <a:t> yang </a:t>
            </a:r>
            <a:r>
              <a:rPr lang="en-US" sz="6200" dirty="0" err="1" smtClean="0"/>
              <a:t>berbeza</a:t>
            </a:r>
            <a:r>
              <a:rPr lang="en-US" sz="6200" dirty="0" smtClean="0"/>
              <a:t>.   </a:t>
            </a:r>
            <a:r>
              <a:rPr lang="en-US" sz="6200" dirty="0" err="1" smtClean="0"/>
              <a:t>Sumber</a:t>
            </a:r>
            <a:r>
              <a:rPr lang="en-US" sz="6200" dirty="0" smtClean="0"/>
              <a:t> </a:t>
            </a:r>
            <a:r>
              <a:rPr lang="en-US" sz="6200" dirty="0" err="1" smtClean="0"/>
              <a:t>daripada</a:t>
            </a:r>
            <a:r>
              <a:rPr lang="en-US" sz="6200" dirty="0" smtClean="0"/>
              <a:t> nota </a:t>
            </a:r>
            <a:r>
              <a:rPr lang="en-US" sz="6200" dirty="0" err="1" smtClean="0"/>
              <a:t>kuliah</a:t>
            </a:r>
            <a:r>
              <a:rPr lang="en-US" sz="6200" dirty="0" smtClean="0"/>
              <a:t>, </a:t>
            </a:r>
            <a:r>
              <a:rPr lang="en-US" sz="6200" dirty="0" err="1" smtClean="0"/>
              <a:t>rujukan</a:t>
            </a:r>
            <a:r>
              <a:rPr lang="en-US" sz="6200" dirty="0" smtClean="0"/>
              <a:t> </a:t>
            </a:r>
            <a:r>
              <a:rPr lang="en-US" sz="6200" dirty="0" err="1" smtClean="0"/>
              <a:t>utama</a:t>
            </a:r>
            <a:r>
              <a:rPr lang="en-US" sz="6200" dirty="0" smtClean="0"/>
              <a:t> </a:t>
            </a:r>
            <a:r>
              <a:rPr lang="en-US" sz="6200" dirty="0" err="1" smtClean="0"/>
              <a:t>daripada</a:t>
            </a:r>
            <a:r>
              <a:rPr lang="en-US" sz="6200" dirty="0" smtClean="0"/>
              <a:t> </a:t>
            </a:r>
            <a:r>
              <a:rPr lang="en-US" sz="6200" dirty="0" err="1" smtClean="0"/>
              <a:t>karya</a:t>
            </a:r>
            <a:r>
              <a:rPr lang="en-US" sz="6200" dirty="0" smtClean="0"/>
              <a:t> lain (</a:t>
            </a:r>
            <a:r>
              <a:rPr lang="en-US" sz="6200" dirty="0" err="1" smtClean="0"/>
              <a:t>kitab</a:t>
            </a:r>
            <a:r>
              <a:rPr lang="en-US" sz="6200" dirty="0" smtClean="0"/>
              <a:t> </a:t>
            </a:r>
            <a:r>
              <a:rPr lang="en-US" sz="6200" dirty="0" err="1" smtClean="0"/>
              <a:t>rujukan</a:t>
            </a:r>
            <a:r>
              <a:rPr lang="en-US" sz="6200" dirty="0" smtClean="0"/>
              <a:t>) yang </a:t>
            </a:r>
            <a:r>
              <a:rPr lang="en-US" sz="6200" dirty="0" err="1" smtClean="0"/>
              <a:t>diiktiraf</a:t>
            </a:r>
            <a:r>
              <a:rPr lang="en-US" sz="6200" dirty="0" smtClean="0"/>
              <a:t> </a:t>
            </a:r>
            <a:r>
              <a:rPr lang="en-US" sz="6200" dirty="0" err="1" smtClean="0"/>
              <a:t>dalam</a:t>
            </a:r>
            <a:r>
              <a:rPr lang="en-US" sz="6200" dirty="0" smtClean="0"/>
              <a:t> </a:t>
            </a:r>
            <a:r>
              <a:rPr lang="en-US" sz="6200" dirty="0" err="1" smtClean="0"/>
              <a:t>subjek</a:t>
            </a:r>
            <a:r>
              <a:rPr lang="en-US" sz="6200" dirty="0" smtClean="0"/>
              <a:t> </a:t>
            </a:r>
            <a:r>
              <a:rPr lang="en-US" sz="6200" dirty="0" err="1" smtClean="0"/>
              <a:t>berkenaan</a:t>
            </a:r>
            <a:r>
              <a:rPr lang="en-US" sz="6200" dirty="0" smtClean="0"/>
              <a:t>.  </a:t>
            </a:r>
            <a:r>
              <a:rPr lang="en-US" sz="6200" dirty="0" err="1" smtClean="0"/>
              <a:t>Ditambahbaik</a:t>
            </a:r>
            <a:r>
              <a:rPr lang="en-US" sz="6200" dirty="0" smtClean="0"/>
              <a:t> </a:t>
            </a:r>
            <a:r>
              <a:rPr lang="en-US" sz="6200" dirty="0" err="1" smtClean="0"/>
              <a:t>dari</a:t>
            </a:r>
            <a:r>
              <a:rPr lang="en-US" sz="6200" dirty="0" smtClean="0"/>
              <a:t> </a:t>
            </a:r>
            <a:r>
              <a:rPr lang="en-US" sz="6200" dirty="0" err="1" smtClean="0"/>
              <a:t>semasa</a:t>
            </a:r>
            <a:r>
              <a:rPr lang="en-US" sz="6200" dirty="0" smtClean="0"/>
              <a:t> </a:t>
            </a:r>
            <a:r>
              <a:rPr lang="en-US" sz="6200" dirty="0" err="1" smtClean="0"/>
              <a:t>ke</a:t>
            </a:r>
            <a:r>
              <a:rPr lang="en-US" sz="6200" dirty="0" smtClean="0"/>
              <a:t> </a:t>
            </a:r>
            <a:r>
              <a:rPr lang="en-US" sz="6200" dirty="0" err="1" smtClean="0"/>
              <a:t>semasa</a:t>
            </a:r>
            <a:r>
              <a:rPr lang="en-US" sz="6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yang </a:t>
            </a:r>
            <a:r>
              <a:rPr lang="en-US" sz="6200" dirty="0" err="1" smtClean="0"/>
              <a:t>ditulis</a:t>
            </a:r>
            <a:r>
              <a:rPr lang="en-US" sz="6200" dirty="0" smtClean="0"/>
              <a:t> </a:t>
            </a:r>
            <a:r>
              <a:rPr lang="en-US" sz="6200" dirty="0" err="1" smtClean="0"/>
              <a:t>berdasarkan</a:t>
            </a:r>
            <a:r>
              <a:rPr lang="en-US" sz="6200" dirty="0" smtClean="0"/>
              <a:t> </a:t>
            </a:r>
            <a:r>
              <a:rPr lang="en-US" sz="6200" dirty="0" err="1" smtClean="0"/>
              <a:t>pengalaman</a:t>
            </a:r>
            <a:r>
              <a:rPr lang="en-US" sz="6200" dirty="0" smtClean="0"/>
              <a:t>, </a:t>
            </a:r>
            <a:r>
              <a:rPr lang="en-US" sz="6200" dirty="0" err="1" smtClean="0"/>
              <a:t>kompilasi</a:t>
            </a:r>
            <a:r>
              <a:rPr lang="en-US" sz="6200" dirty="0" smtClean="0"/>
              <a:t>, </a:t>
            </a:r>
            <a:r>
              <a:rPr lang="en-US" sz="6200" dirty="0" err="1" smtClean="0"/>
              <a:t>ilmu</a:t>
            </a:r>
            <a:r>
              <a:rPr lang="en-US" sz="6200" dirty="0" smtClean="0"/>
              <a:t> yang </a:t>
            </a:r>
            <a:r>
              <a:rPr lang="en-US" sz="6200" dirty="0" err="1" smtClean="0"/>
              <a:t>sudah</a:t>
            </a:r>
            <a:r>
              <a:rPr lang="en-US" sz="6200" dirty="0" smtClean="0"/>
              <a:t> </a:t>
            </a:r>
            <a:r>
              <a:rPr lang="en-US" sz="6200" dirty="0" err="1" smtClean="0"/>
              <a:t>mantap</a:t>
            </a:r>
            <a:r>
              <a:rPr lang="en-US" sz="6200" dirty="0" smtClean="0"/>
              <a:t> yang </a:t>
            </a:r>
            <a:r>
              <a:rPr lang="en-US" sz="6200" dirty="0" err="1" smtClean="0"/>
              <a:t>boleh</a:t>
            </a:r>
            <a:r>
              <a:rPr lang="en-US" sz="6200" dirty="0" smtClean="0"/>
              <a:t> </a:t>
            </a:r>
            <a:r>
              <a:rPr lang="en-US" sz="6200" dirty="0" err="1" smtClean="0"/>
              <a:t>dirujuk</a:t>
            </a:r>
            <a:r>
              <a:rPr lang="en-US" sz="6200" dirty="0" smtClean="0"/>
              <a:t> </a:t>
            </a:r>
            <a:r>
              <a:rPr lang="en-US" sz="6200" dirty="0" err="1" smtClean="0"/>
              <a:t>dalam</a:t>
            </a:r>
            <a:r>
              <a:rPr lang="en-US" sz="6200" dirty="0" smtClean="0"/>
              <a:t> </a:t>
            </a:r>
            <a:r>
              <a:rPr lang="en-US" sz="6200" dirty="0" err="1" smtClean="0"/>
              <a:t>karya</a:t>
            </a:r>
            <a:r>
              <a:rPr lang="en-US" sz="6200" dirty="0" smtClean="0"/>
              <a:t> lain.  </a:t>
            </a:r>
            <a:r>
              <a:rPr lang="en-US" sz="6200" dirty="0" err="1" smtClean="0"/>
              <a:t>Perkara</a:t>
            </a:r>
            <a:r>
              <a:rPr lang="en-US" sz="6200" dirty="0" smtClean="0"/>
              <a:t> yang </a:t>
            </a:r>
            <a:r>
              <a:rPr lang="en-US" sz="6200" dirty="0" err="1" smtClean="0"/>
              <a:t>sudah</a:t>
            </a:r>
            <a:r>
              <a:rPr lang="en-US" sz="6200" dirty="0" smtClean="0"/>
              <a:t> </a:t>
            </a:r>
            <a:r>
              <a:rPr lang="en-US" sz="6200" dirty="0" err="1" smtClean="0"/>
              <a:t>diketahui</a:t>
            </a:r>
            <a:r>
              <a:rPr lang="en-US" sz="6200" dirty="0" smtClean="0"/>
              <a:t> </a:t>
            </a:r>
            <a:r>
              <a:rPr lang="en-US" sz="6200" dirty="0" err="1" smtClean="0"/>
              <a:t>umum</a:t>
            </a:r>
            <a:r>
              <a:rPr lang="en-US" sz="6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</a:t>
            </a:r>
            <a:r>
              <a:rPr lang="en-US" sz="6200" dirty="0" err="1" smtClean="0"/>
              <a:t>Koleksi</a:t>
            </a:r>
            <a:r>
              <a:rPr lang="en-US" sz="6200" dirty="0" smtClean="0"/>
              <a:t> </a:t>
            </a:r>
            <a:r>
              <a:rPr lang="en-US" sz="6200" dirty="0" err="1" smtClean="0"/>
              <a:t>Syarahan</a:t>
            </a:r>
            <a:r>
              <a:rPr lang="en-US" sz="6200" dirty="0" smtClean="0"/>
              <a:t>/</a:t>
            </a:r>
            <a:r>
              <a:rPr lang="en-US" sz="6200" dirty="0" err="1" smtClean="0"/>
              <a:t>Ucapan</a:t>
            </a:r>
            <a:endParaRPr lang="en-US" sz="6200" dirty="0" smtClean="0"/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</a:t>
            </a:r>
            <a:r>
              <a:rPr lang="en-US" sz="6200" dirty="0" err="1" smtClean="0"/>
              <a:t>karya</a:t>
            </a:r>
            <a:r>
              <a:rPr lang="en-US" sz="6200" dirty="0" smtClean="0"/>
              <a:t> </a:t>
            </a:r>
            <a:r>
              <a:rPr lang="en-US" sz="6200" dirty="0" err="1" smtClean="0"/>
              <a:t>kreatif</a:t>
            </a:r>
            <a:r>
              <a:rPr lang="en-US" sz="6200" dirty="0" smtClean="0"/>
              <a:t> </a:t>
            </a:r>
            <a:r>
              <a:rPr lang="en-US" sz="6200" dirty="0" err="1" smtClean="0"/>
              <a:t>sastera</a:t>
            </a:r>
            <a:r>
              <a:rPr lang="en-US" sz="62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</a:t>
            </a:r>
            <a:r>
              <a:rPr lang="en-US" sz="6200" dirty="0" err="1" smtClean="0"/>
              <a:t>karya</a:t>
            </a:r>
            <a:r>
              <a:rPr lang="en-US" sz="6200" dirty="0" smtClean="0"/>
              <a:t> </a:t>
            </a:r>
            <a:r>
              <a:rPr lang="en-US" sz="6200" dirty="0" err="1" smtClean="0"/>
              <a:t>kreatif</a:t>
            </a:r>
            <a:r>
              <a:rPr lang="en-US" sz="6200" dirty="0" smtClean="0"/>
              <a:t> </a:t>
            </a:r>
            <a:r>
              <a:rPr lang="en-US" sz="6200" dirty="0" err="1" smtClean="0"/>
              <a:t>motivasi</a:t>
            </a:r>
            <a:r>
              <a:rPr lang="en-US" sz="6200" dirty="0" smtClean="0"/>
              <a:t> (</a:t>
            </a:r>
            <a:r>
              <a:rPr lang="en-US" sz="6200" dirty="0" err="1" smtClean="0"/>
              <a:t>pembanguan</a:t>
            </a:r>
            <a:r>
              <a:rPr lang="en-US" sz="6200" dirty="0" smtClean="0"/>
              <a:t> </a:t>
            </a:r>
            <a:r>
              <a:rPr lang="en-US" sz="6200" dirty="0" err="1" smtClean="0"/>
              <a:t>diri</a:t>
            </a:r>
            <a:r>
              <a:rPr lang="en-US" sz="6200" dirty="0" smtClean="0"/>
              <a:t>,  </a:t>
            </a:r>
            <a:r>
              <a:rPr lang="en-US" sz="6200" dirty="0" err="1" smtClean="0"/>
              <a:t>pengurusan</a:t>
            </a:r>
            <a:r>
              <a:rPr lang="en-US" sz="6200" dirty="0" smtClean="0"/>
              <a:t> </a:t>
            </a:r>
            <a:r>
              <a:rPr lang="en-US" sz="6200" dirty="0" err="1" smtClean="0"/>
              <a:t>kewangan</a:t>
            </a:r>
            <a:r>
              <a:rPr lang="en-US" sz="6200" dirty="0"/>
              <a:t> </a:t>
            </a:r>
            <a:r>
              <a:rPr lang="en-US" sz="6200" dirty="0" smtClean="0"/>
              <a:t>&amp; </a:t>
            </a:r>
            <a:r>
              <a:rPr lang="en-US" sz="6200" dirty="0" err="1" smtClean="0"/>
              <a:t>kekeluargaan</a:t>
            </a:r>
            <a:r>
              <a:rPr lang="en-US" sz="6200" dirty="0" smtClean="0"/>
              <a:t>, </a:t>
            </a:r>
            <a:r>
              <a:rPr lang="en-US" sz="6200" dirty="0" err="1" smtClean="0"/>
              <a:t>keagamaan</a:t>
            </a:r>
            <a:r>
              <a:rPr lang="en-US" sz="6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</a:t>
            </a:r>
            <a:r>
              <a:rPr lang="en-US" sz="6200" dirty="0" err="1" smtClean="0"/>
              <a:t>Terjemahan</a:t>
            </a:r>
            <a:endParaRPr lang="en-US" sz="6200" dirty="0" smtClean="0"/>
          </a:p>
          <a:p>
            <a:pPr>
              <a:lnSpc>
                <a:spcPct val="150000"/>
              </a:lnSpc>
            </a:pPr>
            <a:r>
              <a:rPr lang="en-US" sz="6200" dirty="0" smtClean="0"/>
              <a:t>Novel </a:t>
            </a:r>
            <a:r>
              <a:rPr lang="en-US" sz="6200" dirty="0" err="1" smtClean="0"/>
              <a:t>Fiksyen</a:t>
            </a:r>
            <a:r>
              <a:rPr lang="en-US" sz="6200" dirty="0" smtClean="0"/>
              <a:t> </a:t>
            </a:r>
            <a:r>
              <a:rPr lang="en-US" sz="6200" dirty="0" err="1" smtClean="0"/>
              <a:t>Sains</a:t>
            </a:r>
            <a:endParaRPr lang="en-US" sz="6200" dirty="0" smtClean="0"/>
          </a:p>
          <a:p>
            <a:pPr>
              <a:lnSpc>
                <a:spcPct val="150000"/>
              </a:lnSpc>
            </a:pPr>
            <a:r>
              <a:rPr lang="en-US" sz="6200" dirty="0" err="1" smtClean="0"/>
              <a:t>Buku</a:t>
            </a:r>
            <a:r>
              <a:rPr lang="en-US" sz="6200" dirty="0" smtClean="0"/>
              <a:t> Manual </a:t>
            </a:r>
            <a:r>
              <a:rPr lang="en-US" sz="6200" dirty="0" err="1" smtClean="0"/>
              <a:t>Pengguna</a:t>
            </a:r>
            <a:r>
              <a:rPr lang="en-US" sz="6200" dirty="0" smtClean="0"/>
              <a:t>/DIY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9676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5675"/>
          </a:xfrm>
        </p:spPr>
        <p:txBody>
          <a:bodyPr>
            <a:normAutofit fontScale="90000"/>
          </a:bodyPr>
          <a:lstStyle/>
          <a:p>
            <a:r>
              <a:rPr lang="en-MY" b="1" dirty="0" err="1" smtClean="0">
                <a:solidFill>
                  <a:srgbClr val="C00000"/>
                </a:solidFill>
              </a:rPr>
              <a:t>Ciri</a:t>
            </a:r>
            <a:r>
              <a:rPr lang="en-MY" b="1" dirty="0" smtClean="0">
                <a:solidFill>
                  <a:srgbClr val="C00000"/>
                </a:solidFill>
              </a:rPr>
              <a:t> </a:t>
            </a:r>
            <a:r>
              <a:rPr lang="en-MY" b="1" dirty="0" err="1" smtClean="0">
                <a:solidFill>
                  <a:srgbClr val="C00000"/>
                </a:solidFill>
              </a:rPr>
              <a:t>Umum</a:t>
            </a:r>
            <a:r>
              <a:rPr lang="en-MY" b="1" dirty="0" smtClean="0">
                <a:solidFill>
                  <a:srgbClr val="C00000"/>
                </a:solidFill>
              </a:rPr>
              <a:t> </a:t>
            </a:r>
            <a:r>
              <a:rPr lang="en-MY" b="1" dirty="0" err="1" smtClean="0">
                <a:solidFill>
                  <a:srgbClr val="C00000"/>
                </a:solidFill>
              </a:rPr>
              <a:t>Buku</a:t>
            </a:r>
            <a:r>
              <a:rPr lang="en-MY" b="1" dirty="0" smtClean="0">
                <a:solidFill>
                  <a:srgbClr val="C00000"/>
                </a:solidFill>
              </a:rPr>
              <a:t> </a:t>
            </a:r>
            <a:r>
              <a:rPr lang="en-MY" b="1" dirty="0" err="1" smtClean="0">
                <a:solidFill>
                  <a:srgbClr val="C00000"/>
                </a:solidFill>
              </a:rPr>
              <a:t>Penyelidikan</a:t>
            </a:r>
            <a:r>
              <a:rPr lang="en-MY" b="1" dirty="0" smtClean="0">
                <a:solidFill>
                  <a:srgbClr val="C00000"/>
                </a:solidFill>
              </a:rPr>
              <a:t> 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289784"/>
            <a:ext cx="8915400" cy="5216894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MY" sz="1900" dirty="0" smtClean="0"/>
              <a:t>Minimum </a:t>
            </a:r>
            <a:r>
              <a:rPr lang="en-MY" sz="1900" dirty="0"/>
              <a:t>49 </a:t>
            </a:r>
            <a:r>
              <a:rPr lang="en-MY" sz="1900" dirty="0" err="1" smtClean="0"/>
              <a:t>halaman</a:t>
            </a:r>
            <a:r>
              <a:rPr lang="en-MY" sz="1900" dirty="0" smtClean="0"/>
              <a:t> (UNESCO 1964).</a:t>
            </a:r>
            <a:endParaRPr lang="en-MY" sz="1900" dirty="0"/>
          </a:p>
          <a:p>
            <a:pPr lvl="0">
              <a:lnSpc>
                <a:spcPct val="120000"/>
              </a:lnSpc>
            </a:pPr>
            <a:r>
              <a:rPr lang="en-MY" sz="1900" dirty="0" err="1"/>
              <a:t>Buku</a:t>
            </a:r>
            <a:r>
              <a:rPr lang="en-MY" sz="1900" dirty="0"/>
              <a:t> </a:t>
            </a:r>
            <a:r>
              <a:rPr lang="en-MY" sz="1900" dirty="0" err="1"/>
              <a:t>ilmiah</a:t>
            </a:r>
            <a:r>
              <a:rPr lang="en-MY" sz="1900" dirty="0"/>
              <a:t> yang </a:t>
            </a:r>
            <a:r>
              <a:rPr lang="en-MY" sz="1900" dirty="0" err="1"/>
              <a:t>terhasil</a:t>
            </a:r>
            <a:r>
              <a:rPr lang="en-MY" sz="1900" dirty="0"/>
              <a:t> </a:t>
            </a:r>
            <a:r>
              <a:rPr lang="en-MY" sz="1900" dirty="0" err="1"/>
              <a:t>daripada</a:t>
            </a:r>
            <a:r>
              <a:rPr lang="en-MY" sz="1900" dirty="0"/>
              <a:t> </a:t>
            </a:r>
            <a:r>
              <a:rPr lang="en-MY" sz="1900" dirty="0" err="1"/>
              <a:t>hasil</a:t>
            </a:r>
            <a:r>
              <a:rPr lang="en-MY" sz="1900" dirty="0"/>
              <a:t> </a:t>
            </a:r>
            <a:r>
              <a:rPr lang="en-MY" sz="1900" dirty="0" err="1"/>
              <a:t>penyelidikan</a:t>
            </a:r>
            <a:r>
              <a:rPr lang="en-MY" sz="1900" dirty="0"/>
              <a:t> yang </a:t>
            </a:r>
            <a:r>
              <a:rPr lang="en-MY" sz="1900" dirty="0" err="1"/>
              <a:t>menyumbang</a:t>
            </a:r>
            <a:r>
              <a:rPr lang="en-MY" sz="1900" dirty="0"/>
              <a:t> </a:t>
            </a:r>
            <a:r>
              <a:rPr lang="en-MY" sz="1900" dirty="0" err="1"/>
              <a:t>kepada</a:t>
            </a:r>
            <a:r>
              <a:rPr lang="en-MY" sz="1900" dirty="0"/>
              <a:t> </a:t>
            </a:r>
            <a:r>
              <a:rPr lang="en-MY" sz="1900" dirty="0" err="1"/>
              <a:t>perkembangan</a:t>
            </a:r>
            <a:r>
              <a:rPr lang="en-MY" sz="1900" dirty="0"/>
              <a:t> </a:t>
            </a:r>
            <a:r>
              <a:rPr lang="en-MY" sz="1900" dirty="0" err="1"/>
              <a:t>bidang</a:t>
            </a:r>
            <a:r>
              <a:rPr lang="en-MY" sz="1900" dirty="0"/>
              <a:t> </a:t>
            </a:r>
            <a:r>
              <a:rPr lang="en-MY" sz="1900" dirty="0" err="1"/>
              <a:t>ilmu</a:t>
            </a:r>
            <a:r>
              <a:rPr lang="en-MY" sz="19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MY" sz="1900" dirty="0" err="1"/>
              <a:t>Buku</a:t>
            </a:r>
            <a:r>
              <a:rPr lang="en-MY" sz="1900" dirty="0"/>
              <a:t> </a:t>
            </a:r>
            <a:r>
              <a:rPr lang="en-MY" sz="1900" dirty="0" err="1"/>
              <a:t>berasaskan</a:t>
            </a:r>
            <a:r>
              <a:rPr lang="en-MY" sz="1900" dirty="0"/>
              <a:t> </a:t>
            </a:r>
            <a:r>
              <a:rPr lang="en-MY" sz="1900" dirty="0" err="1"/>
              <a:t>hasil</a:t>
            </a:r>
            <a:r>
              <a:rPr lang="en-MY" sz="1900" dirty="0"/>
              <a:t> </a:t>
            </a:r>
            <a:r>
              <a:rPr lang="en-MY" sz="1900" dirty="0" err="1"/>
              <a:t>penyelidikan</a:t>
            </a:r>
            <a:r>
              <a:rPr lang="en-MY" sz="1900" dirty="0"/>
              <a:t> yang </a:t>
            </a:r>
            <a:r>
              <a:rPr lang="en-MY" sz="1900" dirty="0" err="1"/>
              <a:t>kukuh</a:t>
            </a:r>
            <a:r>
              <a:rPr lang="en-MY" sz="1900" dirty="0"/>
              <a:t> </a:t>
            </a:r>
            <a:r>
              <a:rPr lang="en-MY" sz="1900" dirty="0" err="1"/>
              <a:t>dan</a:t>
            </a:r>
            <a:r>
              <a:rPr lang="en-MY" sz="1900" dirty="0"/>
              <a:t> </a:t>
            </a:r>
            <a:r>
              <a:rPr lang="en-MY" sz="1900" dirty="0" err="1"/>
              <a:t>mengenengahkan</a:t>
            </a:r>
            <a:r>
              <a:rPr lang="en-MY" sz="1900" dirty="0"/>
              <a:t> </a:t>
            </a:r>
            <a:r>
              <a:rPr lang="en-MY" sz="1900" dirty="0" err="1"/>
              <a:t>penemuan</a:t>
            </a:r>
            <a:r>
              <a:rPr lang="en-MY" sz="1900" dirty="0"/>
              <a:t> yang </a:t>
            </a:r>
            <a:r>
              <a:rPr lang="en-MY" sz="1900" dirty="0" err="1"/>
              <a:t>baharu</a:t>
            </a:r>
            <a:r>
              <a:rPr lang="en-MY" sz="19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MY" sz="1900" dirty="0" err="1"/>
              <a:t>Kandungan</a:t>
            </a:r>
            <a:r>
              <a:rPr lang="en-MY" sz="1900" dirty="0"/>
              <a:t> </a:t>
            </a:r>
            <a:r>
              <a:rPr lang="en-MY" sz="1900" dirty="0" err="1"/>
              <a:t>buku</a:t>
            </a:r>
            <a:r>
              <a:rPr lang="en-MY" sz="1900" dirty="0"/>
              <a:t> </a:t>
            </a:r>
            <a:r>
              <a:rPr lang="en-MY" sz="1900" dirty="0" err="1"/>
              <a:t>bertunjangkan</a:t>
            </a:r>
            <a:r>
              <a:rPr lang="en-MY" sz="1900" dirty="0"/>
              <a:t> </a:t>
            </a:r>
            <a:r>
              <a:rPr lang="en-MY" sz="1900" dirty="0" err="1"/>
              <a:t>kaedah</a:t>
            </a:r>
            <a:r>
              <a:rPr lang="en-MY" sz="1900" dirty="0"/>
              <a:t> </a:t>
            </a:r>
            <a:r>
              <a:rPr lang="en-MY" sz="1900" dirty="0" err="1"/>
              <a:t>saintifik</a:t>
            </a:r>
            <a:r>
              <a:rPr lang="en-MY" sz="1900" dirty="0"/>
              <a:t> </a:t>
            </a:r>
            <a:r>
              <a:rPr lang="en-MY" sz="1900" dirty="0" err="1"/>
              <a:t>serta</a:t>
            </a:r>
            <a:r>
              <a:rPr lang="en-MY" sz="1900" dirty="0"/>
              <a:t> data-data yang </a:t>
            </a:r>
            <a:r>
              <a:rPr lang="en-MY" sz="1900" dirty="0" err="1"/>
              <a:t>mencukupi</a:t>
            </a:r>
            <a:r>
              <a:rPr lang="en-MY" sz="1900" dirty="0"/>
              <a:t> </a:t>
            </a:r>
            <a:r>
              <a:rPr lang="en-MY" sz="1900" dirty="0" err="1"/>
              <a:t>dengan</a:t>
            </a:r>
            <a:r>
              <a:rPr lang="en-MY" sz="1900" dirty="0"/>
              <a:t> </a:t>
            </a:r>
            <a:r>
              <a:rPr lang="en-MY" sz="1900" dirty="0" err="1"/>
              <a:t>analisis</a:t>
            </a:r>
            <a:r>
              <a:rPr lang="en-MY" sz="1900" dirty="0"/>
              <a:t> yang </a:t>
            </a:r>
            <a:r>
              <a:rPr lang="en-MY" sz="1900" dirty="0" err="1"/>
              <a:t>kritikal</a:t>
            </a:r>
            <a:r>
              <a:rPr lang="en-MY" sz="1900" dirty="0"/>
              <a:t>, </a:t>
            </a:r>
            <a:r>
              <a:rPr lang="en-MY" sz="1900" dirty="0" err="1"/>
              <a:t>penghujahan</a:t>
            </a:r>
            <a:r>
              <a:rPr lang="en-MY" sz="1900" dirty="0"/>
              <a:t> yang </a:t>
            </a:r>
            <a:r>
              <a:rPr lang="en-MY" sz="1900" dirty="0" err="1"/>
              <a:t>jelas</a:t>
            </a:r>
            <a:r>
              <a:rPr lang="en-MY" sz="1900" dirty="0"/>
              <a:t> </a:t>
            </a:r>
            <a:r>
              <a:rPr lang="en-MY" sz="1900" dirty="0" err="1"/>
              <a:t>dan</a:t>
            </a:r>
            <a:r>
              <a:rPr lang="en-MY" sz="1900" dirty="0"/>
              <a:t> </a:t>
            </a:r>
            <a:r>
              <a:rPr lang="en-MY" sz="1900" dirty="0" err="1"/>
              <a:t>meyakinkan</a:t>
            </a:r>
            <a:r>
              <a:rPr lang="en-MY" sz="1900" dirty="0"/>
              <a:t> </a:t>
            </a:r>
            <a:r>
              <a:rPr lang="en-MY" sz="1900" dirty="0" err="1"/>
              <a:t>serta</a:t>
            </a:r>
            <a:r>
              <a:rPr lang="en-MY" sz="1900" dirty="0"/>
              <a:t> </a:t>
            </a:r>
            <a:r>
              <a:rPr lang="en-MY" sz="1900" dirty="0" err="1"/>
              <a:t>didokumenkan</a:t>
            </a:r>
            <a:r>
              <a:rPr lang="en-MY" sz="1900" dirty="0"/>
              <a:t> </a:t>
            </a:r>
            <a:r>
              <a:rPr lang="en-MY" sz="1900" dirty="0" err="1"/>
              <a:t>dengan</a:t>
            </a:r>
            <a:r>
              <a:rPr lang="en-MY" sz="1900" dirty="0"/>
              <a:t> </a:t>
            </a:r>
            <a:r>
              <a:rPr lang="en-MY" sz="1900" dirty="0" err="1"/>
              <a:t>baik</a:t>
            </a:r>
            <a:r>
              <a:rPr lang="en-MY" sz="1900" dirty="0"/>
              <a:t> </a:t>
            </a:r>
            <a:r>
              <a:rPr lang="en-MY" sz="1900" dirty="0" err="1"/>
              <a:t>mengikut</a:t>
            </a:r>
            <a:r>
              <a:rPr lang="en-MY" sz="1900" dirty="0"/>
              <a:t> </a:t>
            </a:r>
            <a:r>
              <a:rPr lang="en-MY" sz="1900" dirty="0" err="1"/>
              <a:t>struktur</a:t>
            </a:r>
            <a:r>
              <a:rPr lang="en-MY" sz="1900" dirty="0"/>
              <a:t> yang formal </a:t>
            </a:r>
            <a:r>
              <a:rPr lang="en-MY" sz="1900" dirty="0" err="1"/>
              <a:t>dan</a:t>
            </a:r>
            <a:r>
              <a:rPr lang="en-MY" sz="1900" dirty="0"/>
              <a:t> </a:t>
            </a:r>
            <a:r>
              <a:rPr lang="en-MY" sz="1900" dirty="0" err="1"/>
              <a:t>piawai</a:t>
            </a:r>
            <a:r>
              <a:rPr lang="en-MY" sz="19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MY" sz="1900" dirty="0" err="1"/>
              <a:t>Latihan</a:t>
            </a:r>
            <a:r>
              <a:rPr lang="en-MY" sz="1900" dirty="0"/>
              <a:t> </a:t>
            </a:r>
            <a:r>
              <a:rPr lang="en-MY" sz="1900" dirty="0" err="1"/>
              <a:t>ilmiah</a:t>
            </a:r>
            <a:r>
              <a:rPr lang="en-MY" sz="1900" dirty="0"/>
              <a:t> (</a:t>
            </a:r>
            <a:r>
              <a:rPr lang="en-MY" sz="1900" dirty="0" err="1"/>
              <a:t>tesis</a:t>
            </a:r>
            <a:r>
              <a:rPr lang="en-MY" sz="1900" dirty="0"/>
              <a:t> </a:t>
            </a:r>
            <a:r>
              <a:rPr lang="en-MY" sz="1900" dirty="0" err="1"/>
              <a:t>peringkat</a:t>
            </a:r>
            <a:r>
              <a:rPr lang="en-MY" sz="1900" dirty="0"/>
              <a:t> </a:t>
            </a:r>
            <a:r>
              <a:rPr lang="en-MY" sz="1900" dirty="0" err="1"/>
              <a:t>Sarjana</a:t>
            </a:r>
            <a:r>
              <a:rPr lang="en-MY" sz="1900" dirty="0"/>
              <a:t> </a:t>
            </a:r>
            <a:r>
              <a:rPr lang="en-MY" sz="1900" dirty="0" err="1"/>
              <a:t>dan</a:t>
            </a:r>
            <a:r>
              <a:rPr lang="en-MY" sz="1900" dirty="0"/>
              <a:t> </a:t>
            </a:r>
            <a:r>
              <a:rPr lang="en-MY" sz="1900" dirty="0" err="1"/>
              <a:t>Ph.D</a:t>
            </a:r>
            <a:r>
              <a:rPr lang="en-MY" sz="1900" dirty="0" smtClean="0"/>
              <a:t>)/</a:t>
            </a:r>
            <a:r>
              <a:rPr lang="en-MY" sz="1900" dirty="0" err="1" smtClean="0"/>
              <a:t>Laporan</a:t>
            </a:r>
            <a:r>
              <a:rPr lang="en-MY" sz="1900" dirty="0" smtClean="0"/>
              <a:t> </a:t>
            </a:r>
            <a:r>
              <a:rPr lang="en-MY" sz="1900" dirty="0" err="1" smtClean="0"/>
              <a:t>Penyelidikan</a:t>
            </a:r>
            <a:r>
              <a:rPr lang="en-MY" sz="1900" dirty="0" smtClean="0"/>
              <a:t> </a:t>
            </a:r>
            <a:r>
              <a:rPr lang="en-MY" sz="1900" dirty="0"/>
              <a:t>yang </a:t>
            </a:r>
            <a:r>
              <a:rPr lang="en-MY" sz="1900" dirty="0" err="1"/>
              <a:t>telah</a:t>
            </a:r>
            <a:r>
              <a:rPr lang="en-MY" sz="1900" dirty="0"/>
              <a:t> </a:t>
            </a:r>
            <a:r>
              <a:rPr lang="en-MY" sz="1900" b="1" dirty="0" err="1"/>
              <a:t>diolah</a:t>
            </a:r>
            <a:r>
              <a:rPr lang="en-MY" sz="1900" b="1" dirty="0"/>
              <a:t> </a:t>
            </a:r>
            <a:r>
              <a:rPr lang="en-MY" sz="1900" b="1" dirty="0" err="1"/>
              <a:t>semula</a:t>
            </a:r>
            <a:r>
              <a:rPr lang="en-MY" sz="1900" b="1" dirty="0"/>
              <a:t> </a:t>
            </a:r>
            <a:r>
              <a:rPr lang="en-MY" sz="1900" dirty="0" err="1"/>
              <a:t>ke</a:t>
            </a:r>
            <a:r>
              <a:rPr lang="en-MY" sz="1900" dirty="0"/>
              <a:t> </a:t>
            </a:r>
            <a:r>
              <a:rPr lang="en-MY" sz="1900" dirty="0" err="1"/>
              <a:t>dalam</a:t>
            </a:r>
            <a:r>
              <a:rPr lang="en-MY" sz="1900" dirty="0"/>
              <a:t> </a:t>
            </a:r>
            <a:r>
              <a:rPr lang="en-MY" sz="1900" dirty="0" err="1"/>
              <a:t>bentuk</a:t>
            </a:r>
            <a:r>
              <a:rPr lang="en-MY" sz="1900" dirty="0"/>
              <a:t> </a:t>
            </a:r>
            <a:r>
              <a:rPr lang="en-MY" sz="1900" dirty="0" err="1" smtClean="0"/>
              <a:t>buku</a:t>
            </a:r>
            <a:r>
              <a:rPr lang="en-MY" sz="1900" dirty="0" smtClean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4982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30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Pengolahan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semula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laporan</a:t>
            </a:r>
            <a:r>
              <a:rPr lang="en-US" b="1" dirty="0" smtClean="0">
                <a:solidFill>
                  <a:schemeClr val="accent1"/>
                </a:solidFill>
              </a:rPr>
              <a:t>/</a:t>
            </a:r>
            <a:r>
              <a:rPr lang="en-US" b="1" dirty="0" err="1" smtClean="0">
                <a:solidFill>
                  <a:schemeClr val="accent1"/>
                </a:solidFill>
              </a:rPr>
              <a:t>tesis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6413"/>
            <a:ext cx="8915400" cy="4822256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chemeClr val="accent1"/>
                </a:solidFill>
              </a:rPr>
              <a:t>Persoalan</a:t>
            </a:r>
            <a:r>
              <a:rPr lang="en-US" dirty="0"/>
              <a:t>: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? 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 smtClean="0"/>
              <a:t>? Format </a:t>
            </a:r>
            <a:r>
              <a:rPr lang="en-US" dirty="0" err="1" smtClean="0"/>
              <a:t>laporan</a:t>
            </a:r>
            <a:r>
              <a:rPr lang="en-US" dirty="0" smtClean="0"/>
              <a:t>? Format </a:t>
            </a:r>
            <a:r>
              <a:rPr lang="en-US" dirty="0" err="1" smtClean="0"/>
              <a:t>makalah</a:t>
            </a:r>
            <a:r>
              <a:rPr lang="en-US" dirty="0" smtClean="0"/>
              <a:t>  </a:t>
            </a:r>
            <a:r>
              <a:rPr lang="en-US" dirty="0" err="1" smtClean="0"/>
              <a:t>jurnal</a:t>
            </a:r>
            <a:r>
              <a:rPr lang="en-US" dirty="0" smtClean="0"/>
              <a:t>/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?</a:t>
            </a:r>
            <a:endParaRPr lang="en-US" dirty="0"/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b="1" dirty="0" err="1"/>
              <a:t>Harta</a:t>
            </a:r>
            <a:r>
              <a:rPr lang="en-US" b="1" dirty="0"/>
              <a:t> </a:t>
            </a:r>
            <a:r>
              <a:rPr lang="en-US" b="1" dirty="0" err="1"/>
              <a:t>Intelek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pemunya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monopoly, ownership, legal rights, economic rights, moral rights</a:t>
            </a:r>
            <a:r>
              <a:rPr lang="en-US" dirty="0" smtClean="0"/>
              <a:t>)- </a:t>
            </a:r>
            <a:r>
              <a:rPr lang="en-US" dirty="0" err="1"/>
              <a:t>siapa</a:t>
            </a:r>
            <a:r>
              <a:rPr lang="en-US" dirty="0"/>
              <a:t>?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dana,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geran</a:t>
            </a:r>
            <a:r>
              <a:rPr lang="en-US" dirty="0"/>
              <a:t>, </a:t>
            </a:r>
            <a:r>
              <a:rPr lang="en-US" dirty="0" err="1"/>
              <a:t>institusi</a:t>
            </a:r>
            <a:r>
              <a:rPr lang="en-US" dirty="0"/>
              <a:t> yang </a:t>
            </a:r>
            <a:r>
              <a:rPr lang="en-US" dirty="0" err="1"/>
              <a:t>meluluskan</a:t>
            </a:r>
            <a:r>
              <a:rPr lang="en-US" dirty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akademik</a:t>
            </a:r>
            <a:r>
              <a:rPr lang="en-US" dirty="0"/>
              <a:t> (</a:t>
            </a:r>
            <a:r>
              <a:rPr lang="en-US" dirty="0" err="1"/>
              <a:t>Univerisiti</a:t>
            </a:r>
            <a:r>
              <a:rPr lang="en-US" dirty="0"/>
              <a:t>). 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disemak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intelek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royalti</a:t>
            </a:r>
            <a:r>
              <a:rPr lang="en-US" dirty="0"/>
              <a:t>/</a:t>
            </a:r>
            <a:r>
              <a:rPr lang="en-US" dirty="0" err="1"/>
              <a:t>pengiktirafan</a:t>
            </a:r>
            <a:r>
              <a:rPr lang="en-US" dirty="0"/>
              <a:t>/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pangkat</a:t>
            </a:r>
            <a:r>
              <a:rPr lang="en-US" dirty="0"/>
              <a:t>).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.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6397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K</a:t>
            </a:r>
            <a:r>
              <a:rPr lang="en-US" b="1" dirty="0" err="1" smtClean="0">
                <a:solidFill>
                  <a:schemeClr val="accent1"/>
                </a:solidFill>
              </a:rPr>
              <a:t>andungan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07958"/>
            <a:ext cx="8915400" cy="4815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takrifan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: 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enyelidikan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Gaya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popular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Takrifan</a:t>
            </a:r>
            <a:r>
              <a:rPr lang="en-US" dirty="0" smtClean="0"/>
              <a:t> MAPIM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Kriteria</a:t>
            </a:r>
            <a:r>
              <a:rPr lang="en-US" dirty="0" smtClean="0"/>
              <a:t> Myra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: </a:t>
            </a:r>
            <a:r>
              <a:rPr lang="en-US" dirty="0" err="1" smtClean="0"/>
              <a:t>Wasit</a:t>
            </a:r>
            <a:r>
              <a:rPr lang="en-US" dirty="0" smtClean="0"/>
              <a:t>, ISBN, </a:t>
            </a:r>
            <a:r>
              <a:rPr lang="en-US" dirty="0" err="1" smtClean="0"/>
              <a:t>Kandungan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Dasar</a:t>
            </a:r>
            <a:r>
              <a:rPr lang="en-US" dirty="0" smtClean="0"/>
              <a:t> UUM Press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Data </a:t>
            </a:r>
            <a:r>
              <a:rPr lang="en-US" dirty="0" err="1" smtClean="0"/>
              <a:t>Sistem</a:t>
            </a:r>
            <a:r>
              <a:rPr lang="en-US" dirty="0"/>
              <a:t> </a:t>
            </a:r>
            <a:r>
              <a:rPr lang="en-US" dirty="0" err="1" smtClean="0"/>
              <a:t>Penerbitan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4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799" y="556733"/>
            <a:ext cx="8911687" cy="77155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/>
                </a:solidFill>
              </a:rPr>
              <a:t>Pengolahan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semula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laporan</a:t>
            </a:r>
            <a:r>
              <a:rPr lang="en-US" b="1" dirty="0" smtClean="0">
                <a:solidFill>
                  <a:schemeClr val="accent1"/>
                </a:solidFill>
              </a:rPr>
              <a:t>/</a:t>
            </a:r>
            <a:r>
              <a:rPr lang="en-US" b="1" dirty="0" err="1" smtClean="0">
                <a:solidFill>
                  <a:schemeClr val="accent1"/>
                </a:solidFill>
              </a:rPr>
              <a:t>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4834" y="1177927"/>
            <a:ext cx="8915400" cy="51169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3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b="1" dirty="0" err="1"/>
              <a:t>d</a:t>
            </a:r>
            <a:r>
              <a:rPr lang="en-US" sz="2800" b="1" dirty="0" err="1" smtClean="0"/>
              <a:t>ampak</a:t>
            </a:r>
            <a:r>
              <a:rPr lang="en-US" sz="2800" b="1" dirty="0" smtClean="0"/>
              <a:t> </a:t>
            </a:r>
            <a:r>
              <a:rPr lang="en-US" sz="2800" b="1" dirty="0" err="1"/>
              <a:t>ilmiah</a:t>
            </a:r>
            <a:r>
              <a:rPr lang="en-US" sz="2800" b="1" dirty="0"/>
              <a:t> 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high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impact</a:t>
            </a:r>
            <a:r>
              <a:rPr lang="en-US" sz="2800" b="1" dirty="0" smtClean="0"/>
              <a:t>) </a:t>
            </a:r>
            <a:r>
              <a:rPr lang="en-US" sz="2800" dirty="0" err="1" smtClean="0"/>
              <a:t>bermaksud</a:t>
            </a:r>
            <a:r>
              <a:rPr lang="en-US" sz="2800" dirty="0" smtClean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tersebar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kalangan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,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koleksi</a:t>
            </a:r>
            <a:r>
              <a:rPr lang="en-US" sz="2800" dirty="0"/>
              <a:t> </a:t>
            </a:r>
            <a:r>
              <a:rPr lang="en-US" sz="2800" dirty="0" err="1"/>
              <a:t>perpustakaan</a:t>
            </a:r>
            <a:r>
              <a:rPr lang="en-US" sz="2800" dirty="0"/>
              <a:t> </a:t>
            </a:r>
            <a:r>
              <a:rPr lang="en-US" sz="2800" dirty="0" err="1"/>
              <a:t>terkemuka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antarabangsa</a:t>
            </a:r>
            <a:r>
              <a:rPr lang="en-US" sz="2800" dirty="0"/>
              <a:t>, </a:t>
            </a:r>
            <a:r>
              <a:rPr lang="en-US" sz="2800" dirty="0" err="1"/>
              <a:t>diwacana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diulas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pelbagai</a:t>
            </a:r>
            <a:r>
              <a:rPr lang="en-US" sz="2800" dirty="0"/>
              <a:t> media, </a:t>
            </a:r>
            <a:r>
              <a:rPr lang="en-US" sz="2800" dirty="0" err="1"/>
              <a:t>dicetak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, </a:t>
            </a:r>
            <a:r>
              <a:rPr lang="en-US" sz="2800" dirty="0" err="1"/>
              <a:t>terbitan</a:t>
            </a:r>
            <a:r>
              <a:rPr lang="en-US" sz="2800" dirty="0"/>
              <a:t> </a:t>
            </a:r>
            <a:r>
              <a:rPr lang="en-US" sz="2800" dirty="0" err="1"/>
              <a:t>edisi</a:t>
            </a:r>
            <a:r>
              <a:rPr lang="en-US" sz="2800" dirty="0"/>
              <a:t> </a:t>
            </a:r>
            <a:r>
              <a:rPr lang="en-US" sz="2800" dirty="0" err="1"/>
              <a:t>baharu</a:t>
            </a:r>
            <a:r>
              <a:rPr lang="en-US" sz="2800" dirty="0"/>
              <a:t>, </a:t>
            </a:r>
            <a:r>
              <a:rPr lang="en-US" sz="2800" dirty="0" err="1"/>
              <a:t>diterjemahkan</a:t>
            </a:r>
            <a:r>
              <a:rPr lang="en-US" sz="2800" dirty="0"/>
              <a:t>, </a:t>
            </a:r>
            <a:r>
              <a:rPr lang="en-US" sz="2800" dirty="0" err="1"/>
              <a:t>diadaptasi</a:t>
            </a:r>
            <a:r>
              <a:rPr lang="en-US" sz="2800" dirty="0"/>
              <a:t>,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royalti</a:t>
            </a:r>
            <a:r>
              <a:rPr lang="en-US" sz="2800" dirty="0"/>
              <a:t>,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,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pengiktirafan</a:t>
            </a:r>
            <a:r>
              <a:rPr lang="en-US" sz="2800" dirty="0"/>
              <a:t> lain. </a:t>
            </a:r>
          </a:p>
        </p:txBody>
      </p:sp>
    </p:spTree>
    <p:extLst>
      <p:ext uri="{BB962C8B-B14F-4D97-AF65-F5344CB8AC3E}">
        <p14:creationId xmlns:p14="http://schemas.microsoft.com/office/powerpoint/2010/main" val="3211837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DATA PENERBITAN UNIVERSITI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MY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0159"/>
            <a:ext cx="8915400" cy="53997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100" dirty="0" err="1" smtClean="0"/>
              <a:t>Penulis</a:t>
            </a:r>
            <a:r>
              <a:rPr lang="en-US" sz="2100" dirty="0" smtClean="0"/>
              <a:t>/</a:t>
            </a:r>
            <a:r>
              <a:rPr lang="en-US" sz="2100" dirty="0" err="1" smtClean="0"/>
              <a:t>pengarang</a:t>
            </a:r>
            <a:r>
              <a:rPr lang="en-US" sz="2100" dirty="0" smtClean="0"/>
              <a:t> </a:t>
            </a:r>
            <a:r>
              <a:rPr lang="en-US" sz="2100" dirty="0" err="1" smtClean="0"/>
              <a:t>perlu</a:t>
            </a:r>
            <a:r>
              <a:rPr lang="en-US" sz="2100" dirty="0" smtClean="0"/>
              <a:t> </a:t>
            </a:r>
            <a:r>
              <a:rPr lang="en-US" sz="2100" dirty="0" err="1" smtClean="0"/>
              <a:t>muat</a:t>
            </a:r>
            <a:r>
              <a:rPr lang="en-US" sz="2100" dirty="0" smtClean="0"/>
              <a:t> </a:t>
            </a:r>
            <a:r>
              <a:rPr lang="en-US" sz="2100" dirty="0" err="1" smtClean="0"/>
              <a:t>naik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Penerbitan</a:t>
            </a:r>
            <a:r>
              <a:rPr lang="en-US" sz="2100" dirty="0" smtClean="0"/>
              <a:t> </a:t>
            </a:r>
            <a:r>
              <a:rPr lang="en-US" sz="2100" dirty="0" err="1" smtClean="0"/>
              <a:t>Universiti</a:t>
            </a:r>
            <a:r>
              <a:rPr lang="en-US" sz="2100" dirty="0" smtClean="0"/>
              <a:t>: TRANSMITTED</a:t>
            </a:r>
            <a:endParaRPr lang="en-MY" sz="2100" dirty="0"/>
          </a:p>
          <a:p>
            <a:pPr>
              <a:lnSpc>
                <a:spcPct val="120000"/>
              </a:lnSpc>
            </a:pP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dibina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kriteria</a:t>
            </a:r>
            <a:r>
              <a:rPr lang="en-US" sz="2100" dirty="0" smtClean="0"/>
              <a:t> </a:t>
            </a:r>
            <a:r>
              <a:rPr lang="en-US" sz="2100" dirty="0" err="1" smtClean="0"/>
              <a:t>MyRA</a:t>
            </a:r>
            <a:r>
              <a:rPr lang="en-US" sz="2100" dirty="0" smtClean="0"/>
              <a:t>: </a:t>
            </a:r>
            <a:r>
              <a:rPr lang="en-US" sz="2100" dirty="0" err="1" smtClean="0"/>
              <a:t>lihat</a:t>
            </a:r>
            <a:r>
              <a:rPr lang="en-US" sz="2100" dirty="0" smtClean="0"/>
              <a:t> menu </a:t>
            </a:r>
            <a:r>
              <a:rPr lang="en-US" sz="2100" dirty="0" err="1" smtClean="0"/>
              <a:t>sistem</a:t>
            </a:r>
            <a:endParaRPr lang="en-US" sz="2100" dirty="0" smtClean="0"/>
          </a:p>
          <a:p>
            <a:pPr>
              <a:lnSpc>
                <a:spcPct val="120000"/>
              </a:lnSpc>
            </a:pPr>
            <a:r>
              <a:rPr lang="en-US" sz="2100" dirty="0" smtClean="0"/>
              <a:t>UUM Press </a:t>
            </a:r>
            <a:r>
              <a:rPr lang="en-US" sz="2100" dirty="0" err="1" smtClean="0"/>
              <a:t>menyemak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pembetulan</a:t>
            </a:r>
            <a:r>
              <a:rPr lang="en-US" sz="2100" dirty="0" smtClean="0"/>
              <a:t> </a:t>
            </a:r>
            <a:r>
              <a:rPr lang="en-US" sz="2100" dirty="0" err="1" smtClean="0"/>
              <a:t>bagi</a:t>
            </a:r>
            <a:r>
              <a:rPr lang="en-US" sz="2100" dirty="0" smtClean="0"/>
              <a:t> </a:t>
            </a:r>
            <a:r>
              <a:rPr lang="en-US" sz="2100" dirty="0" err="1" smtClean="0"/>
              <a:t>maklumat</a:t>
            </a:r>
            <a:r>
              <a:rPr lang="en-US" sz="2100" dirty="0" smtClean="0"/>
              <a:t> yang </a:t>
            </a:r>
            <a:r>
              <a:rPr lang="en-US" sz="2100" dirty="0" err="1" smtClean="0"/>
              <a:t>salah</a:t>
            </a:r>
            <a:r>
              <a:rPr lang="en-US" sz="2100" dirty="0" smtClean="0"/>
              <a:t> </a:t>
            </a:r>
            <a:r>
              <a:rPr lang="en-US" sz="2100" dirty="0" err="1" smtClean="0"/>
              <a:t>sebelum</a:t>
            </a:r>
            <a:r>
              <a:rPr lang="en-US" sz="2100" dirty="0" smtClean="0"/>
              <a:t> </a:t>
            </a:r>
            <a:r>
              <a:rPr lang="en-US" sz="2100" dirty="0" err="1" smtClean="0"/>
              <a:t>mengesahkan</a:t>
            </a:r>
            <a:r>
              <a:rPr lang="en-US" sz="2100" dirty="0" smtClean="0"/>
              <a:t> data: </a:t>
            </a:r>
            <a:r>
              <a:rPr lang="en-US" sz="2100" dirty="0" err="1" smtClean="0"/>
              <a:t>nombor</a:t>
            </a:r>
            <a:r>
              <a:rPr lang="en-US" sz="2100" dirty="0" smtClean="0"/>
              <a:t> ISBN, status (</a:t>
            </a:r>
            <a:r>
              <a:rPr lang="en-US" sz="2100" dirty="0" err="1" smtClean="0"/>
              <a:t>universiti</a:t>
            </a:r>
            <a:r>
              <a:rPr lang="en-US" sz="2100" dirty="0" smtClean="0"/>
              <a:t>, </a:t>
            </a:r>
            <a:r>
              <a:rPr lang="en-US" sz="2100" dirty="0" err="1" smtClean="0"/>
              <a:t>kebangsaan</a:t>
            </a:r>
            <a:r>
              <a:rPr lang="en-US" sz="2100" dirty="0" smtClean="0"/>
              <a:t>, </a:t>
            </a:r>
            <a:r>
              <a:rPr lang="en-US" sz="2100" dirty="0" err="1" smtClean="0"/>
              <a:t>antarabangsa</a:t>
            </a:r>
            <a:r>
              <a:rPr lang="en-US" sz="2100" dirty="0" smtClean="0"/>
              <a:t>), status Author/Editor.</a:t>
            </a:r>
          </a:p>
          <a:p>
            <a:pPr>
              <a:lnSpc>
                <a:spcPct val="120000"/>
              </a:lnSpc>
            </a:pPr>
            <a:r>
              <a:rPr lang="en-US" sz="2100" dirty="0" smtClean="0"/>
              <a:t>Proses </a:t>
            </a:r>
            <a:r>
              <a:rPr lang="en-US" sz="2100" dirty="0" err="1" smtClean="0"/>
              <a:t>menyemak</a:t>
            </a:r>
            <a:r>
              <a:rPr lang="en-US" sz="2100" dirty="0" smtClean="0"/>
              <a:t> data </a:t>
            </a:r>
            <a:r>
              <a:rPr lang="en-US" sz="2100" dirty="0" err="1" smtClean="0"/>
              <a:t>mengambil</a:t>
            </a:r>
            <a:r>
              <a:rPr lang="en-US" sz="2100" dirty="0" smtClean="0"/>
              <a:t> masa 5 </a:t>
            </a:r>
            <a:r>
              <a:rPr lang="en-US" sz="2100" dirty="0" err="1" smtClean="0"/>
              <a:t>minit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satu</a:t>
            </a:r>
            <a:r>
              <a:rPr lang="en-US" sz="2100" dirty="0" smtClean="0"/>
              <a:t> </a:t>
            </a:r>
            <a:r>
              <a:rPr lang="en-US" sz="2100" dirty="0" err="1" smtClean="0"/>
              <a:t>entri</a:t>
            </a:r>
            <a:r>
              <a:rPr lang="en-US" sz="2100" dirty="0" smtClean="0"/>
              <a:t>.  </a:t>
            </a:r>
            <a:r>
              <a:rPr lang="en-US" sz="2100" dirty="0" err="1" smtClean="0"/>
              <a:t>Jika</a:t>
            </a:r>
            <a:r>
              <a:rPr lang="en-US" sz="2100" dirty="0" smtClean="0"/>
              <a:t> </a:t>
            </a:r>
            <a:r>
              <a:rPr lang="en-US" sz="2100" dirty="0" err="1" smtClean="0"/>
              <a:t>maklumat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lengkap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jelas</a:t>
            </a:r>
            <a:r>
              <a:rPr lang="en-US" sz="2100" dirty="0" smtClean="0"/>
              <a:t> </a:t>
            </a:r>
            <a:r>
              <a:rPr lang="en-US" sz="2100" dirty="0" err="1" smtClean="0"/>
              <a:t>maka</a:t>
            </a:r>
            <a:r>
              <a:rPr lang="en-US" sz="2100" dirty="0" smtClean="0"/>
              <a:t> masa </a:t>
            </a:r>
            <a:r>
              <a:rPr lang="en-US" sz="2100" dirty="0" err="1" smtClean="0"/>
              <a:t>lebih</a:t>
            </a:r>
            <a:r>
              <a:rPr lang="en-US" sz="2100" dirty="0" smtClean="0"/>
              <a:t> lama </a:t>
            </a:r>
            <a:r>
              <a:rPr lang="en-US" sz="2100" dirty="0" err="1" smtClean="0"/>
              <a:t>diambil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mencari</a:t>
            </a:r>
            <a:r>
              <a:rPr lang="en-US" sz="2100" dirty="0" smtClean="0"/>
              <a:t> </a:t>
            </a:r>
            <a:r>
              <a:rPr lang="en-US" sz="2100" dirty="0" err="1" smtClean="0"/>
              <a:t>maklumat</a:t>
            </a:r>
            <a:r>
              <a:rPr lang="en-US" sz="2100" dirty="0" smtClean="0"/>
              <a:t>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url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website.  </a:t>
            </a:r>
            <a:r>
              <a:rPr lang="en-US" sz="2100" dirty="0" err="1" smtClean="0"/>
              <a:t>Namun</a:t>
            </a:r>
            <a:r>
              <a:rPr lang="en-US" sz="2100" dirty="0" smtClean="0"/>
              <a:t>, </a:t>
            </a:r>
            <a:r>
              <a:rPr lang="en-US" sz="2100" dirty="0" err="1" smtClean="0"/>
              <a:t>belum</a:t>
            </a:r>
            <a:r>
              <a:rPr lang="en-US" sz="2100" dirty="0" smtClean="0"/>
              <a:t> </a:t>
            </a:r>
            <a:r>
              <a:rPr lang="en-US" sz="2100" dirty="0" err="1" smtClean="0"/>
              <a:t>tentu</a:t>
            </a:r>
            <a:r>
              <a:rPr lang="en-US" sz="2100" dirty="0" smtClean="0"/>
              <a:t> </a:t>
            </a:r>
            <a:r>
              <a:rPr lang="en-US" sz="2100" dirty="0" err="1" smtClean="0"/>
              <a:t>maklumat</a:t>
            </a:r>
            <a:r>
              <a:rPr lang="en-US" sz="2100" dirty="0" smtClean="0"/>
              <a:t> </a:t>
            </a:r>
            <a:r>
              <a:rPr lang="en-US" sz="2100" dirty="0" err="1" smtClean="0"/>
              <a:t>ditemui</a:t>
            </a:r>
            <a:r>
              <a:rPr lang="en-US" sz="21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100" dirty="0" err="1" smtClean="0"/>
              <a:t>Peringkat</a:t>
            </a:r>
            <a:r>
              <a:rPr lang="en-US" sz="2100" dirty="0" smtClean="0"/>
              <a:t> </a:t>
            </a:r>
            <a:r>
              <a:rPr lang="en-US" sz="2100" dirty="0" err="1" smtClean="0"/>
              <a:t>Verifikasi</a:t>
            </a:r>
            <a:r>
              <a:rPr lang="en-US" sz="2100" dirty="0" smtClean="0"/>
              <a:t> Data: VERIFIED, NOT VERIFIED, RESUBMISSION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100" dirty="0" smtClean="0"/>
              <a:t>VERIFIED = </a:t>
            </a:r>
            <a:r>
              <a:rPr lang="en-US" sz="2100" dirty="0" err="1" smtClean="0"/>
              <a:t>Lengkap</a:t>
            </a:r>
            <a:r>
              <a:rPr lang="en-US" sz="2100" dirty="0" smtClean="0"/>
              <a:t>, </a:t>
            </a:r>
            <a:r>
              <a:rPr lang="en-US" sz="2100" dirty="0" err="1" smtClean="0"/>
              <a:t>Betul</a:t>
            </a:r>
            <a:r>
              <a:rPr lang="en-US" sz="2100" dirty="0" smtClean="0"/>
              <a:t>/</a:t>
            </a:r>
            <a:r>
              <a:rPr lang="en-US" sz="2100" dirty="0" err="1" smtClean="0"/>
              <a:t>Tepat</a:t>
            </a:r>
            <a:endParaRPr lang="en-US" sz="21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100" dirty="0" smtClean="0"/>
              <a:t>RESUBMISSION = </a:t>
            </a:r>
            <a:r>
              <a:rPr lang="en-US" sz="2100" dirty="0" err="1" smtClean="0"/>
              <a:t>Maklumat</a:t>
            </a:r>
            <a:r>
              <a:rPr lang="en-US" sz="2100" dirty="0"/>
              <a:t> </a:t>
            </a:r>
            <a:r>
              <a:rPr lang="en-US" sz="2100" dirty="0" err="1" smtClean="0"/>
              <a:t>bukti</a:t>
            </a:r>
            <a:r>
              <a:rPr lang="en-US" sz="2100" dirty="0" smtClean="0"/>
              <a:t> </a:t>
            </a:r>
            <a:r>
              <a:rPr lang="en-US" sz="2100" dirty="0" err="1" smtClean="0"/>
              <a:t>buku</a:t>
            </a:r>
            <a:r>
              <a:rPr lang="en-US" sz="2100" dirty="0" smtClean="0"/>
              <a:t>/</a:t>
            </a:r>
            <a:r>
              <a:rPr lang="en-US" sz="2100" dirty="0" err="1" smtClean="0"/>
              <a:t>bab</a:t>
            </a:r>
            <a:r>
              <a:rPr lang="en-US" sz="2100" dirty="0" smtClean="0"/>
              <a:t> </a:t>
            </a:r>
            <a:r>
              <a:rPr lang="en-US" sz="2100" dirty="0" err="1" smtClean="0"/>
              <a:t>dlm</a:t>
            </a:r>
            <a:r>
              <a:rPr lang="en-US" sz="2100" dirty="0" smtClean="0"/>
              <a:t> </a:t>
            </a:r>
            <a:r>
              <a:rPr lang="en-US" sz="2100" dirty="0" err="1" smtClean="0"/>
              <a:t>buku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lengkap</a:t>
            </a:r>
            <a:r>
              <a:rPr lang="en-US" sz="2100" dirty="0"/>
              <a:t> </a:t>
            </a:r>
            <a:r>
              <a:rPr lang="en-US" sz="2100" dirty="0" smtClean="0"/>
              <a:t>(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ikut</a:t>
            </a:r>
            <a:r>
              <a:rPr lang="en-US" sz="2100" dirty="0" smtClean="0"/>
              <a:t> </a:t>
            </a:r>
            <a:r>
              <a:rPr lang="en-US" sz="2100" dirty="0" err="1" smtClean="0"/>
              <a:t>arahan</a:t>
            </a:r>
            <a:r>
              <a:rPr lang="en-US" sz="2100" dirty="0" smtClean="0"/>
              <a:t>), </a:t>
            </a:r>
            <a:r>
              <a:rPr lang="en-US" sz="2100" dirty="0" err="1" smtClean="0"/>
              <a:t>maklumat</a:t>
            </a:r>
            <a:r>
              <a:rPr lang="en-US" sz="2100" dirty="0" smtClean="0"/>
              <a:t> </a:t>
            </a:r>
            <a:r>
              <a:rPr lang="en-US" sz="2100" dirty="0" err="1" smtClean="0"/>
              <a:t>salah</a:t>
            </a:r>
            <a:endParaRPr lang="en-US" sz="21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100" dirty="0" smtClean="0"/>
              <a:t>NOT VERIFIED = Salah </a:t>
            </a:r>
            <a:r>
              <a:rPr lang="en-US" sz="2100" dirty="0" err="1" smtClean="0"/>
              <a:t>kategori</a:t>
            </a:r>
            <a:r>
              <a:rPr lang="en-US" sz="2100" dirty="0" smtClean="0"/>
              <a:t>,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diterima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kategori</a:t>
            </a:r>
            <a:r>
              <a:rPr lang="en-US" sz="2100" dirty="0" smtClean="0"/>
              <a:t> </a:t>
            </a:r>
            <a:r>
              <a:rPr lang="en-US" sz="2100" dirty="0" err="1" smtClean="0"/>
              <a:t>berkenaan</a:t>
            </a:r>
            <a:r>
              <a:rPr lang="en-US" sz="21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32281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41231"/>
            <a:ext cx="8911687" cy="128089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Masalah</a:t>
            </a:r>
            <a:r>
              <a:rPr lang="en-US" b="1" dirty="0" smtClean="0">
                <a:solidFill>
                  <a:schemeClr val="accent1"/>
                </a:solidFill>
              </a:rPr>
              <a:t> Proses </a:t>
            </a:r>
            <a:r>
              <a:rPr lang="en-US" b="1" dirty="0" err="1" smtClean="0">
                <a:solidFill>
                  <a:schemeClr val="accent1"/>
                </a:solidFill>
              </a:rPr>
              <a:t>Verifikasi</a:t>
            </a:r>
            <a:r>
              <a:rPr lang="en-US" b="1" dirty="0" smtClean="0">
                <a:solidFill>
                  <a:schemeClr val="accent1"/>
                </a:solidFill>
              </a:rPr>
              <a:t> Data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171072"/>
            <a:ext cx="8915400" cy="591312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MY" sz="5600" dirty="0" err="1" smtClean="0"/>
              <a:t>Bahan</a:t>
            </a:r>
            <a:r>
              <a:rPr lang="en-MY" sz="5600" dirty="0" smtClean="0"/>
              <a:t> </a:t>
            </a:r>
            <a:r>
              <a:rPr lang="en-MY" sz="5600" dirty="0" err="1"/>
              <a:t>bukti</a:t>
            </a:r>
            <a:r>
              <a:rPr lang="en-MY" sz="5600" dirty="0"/>
              <a:t> (evidence) yang </a:t>
            </a:r>
            <a:r>
              <a:rPr lang="en-MY" sz="5600" dirty="0" err="1"/>
              <a:t>dimuatnaik</a:t>
            </a:r>
            <a:r>
              <a:rPr lang="en-MY" sz="5600" dirty="0"/>
              <a:t> </a:t>
            </a:r>
            <a:r>
              <a:rPr lang="en-MY" sz="5600" dirty="0" err="1"/>
              <a:t>tidak</a:t>
            </a:r>
            <a:r>
              <a:rPr lang="en-MY" sz="5600" dirty="0"/>
              <a:t> </a:t>
            </a:r>
            <a:r>
              <a:rPr lang="en-MY" sz="5600" dirty="0" err="1"/>
              <a:t>menepati</a:t>
            </a:r>
            <a:r>
              <a:rPr lang="en-MY" sz="5600" dirty="0"/>
              <a:t> </a:t>
            </a:r>
            <a:r>
              <a:rPr lang="en-MY" sz="5600" dirty="0" err="1" smtClean="0"/>
              <a:t>keperluan</a:t>
            </a:r>
            <a:r>
              <a:rPr lang="en-MY" sz="5600" dirty="0" smtClean="0"/>
              <a:t>:</a:t>
            </a:r>
            <a:endParaRPr lang="en-MY" sz="5600" dirty="0"/>
          </a:p>
          <a:p>
            <a:pPr marL="0" indent="0">
              <a:buNone/>
            </a:pPr>
            <a:r>
              <a:rPr lang="en-MY" sz="5600" b="1" dirty="0"/>
              <a:t>BUKU (BOOK) </a:t>
            </a:r>
            <a:r>
              <a:rPr lang="en-MY" sz="5600" b="1" dirty="0" smtClean="0"/>
              <a:t>– RESEARCH BOOK</a:t>
            </a:r>
            <a:endParaRPr lang="en-MY" sz="5600" b="1" dirty="0"/>
          </a:p>
          <a:p>
            <a:r>
              <a:rPr lang="en-MY" sz="5600" dirty="0"/>
              <a:t>1. Salinan </a:t>
            </a:r>
            <a:r>
              <a:rPr lang="en-MY" sz="5600" dirty="0" err="1"/>
              <a:t>kulit</a:t>
            </a:r>
            <a:r>
              <a:rPr lang="en-MY" sz="5600" dirty="0"/>
              <a:t> </a:t>
            </a:r>
            <a:r>
              <a:rPr lang="en-MY" sz="5600" dirty="0" err="1"/>
              <a:t>bahagian</a:t>
            </a:r>
            <a:r>
              <a:rPr lang="en-MY" sz="5600" dirty="0"/>
              <a:t> </a:t>
            </a:r>
            <a:r>
              <a:rPr lang="en-MY" sz="5600" dirty="0" err="1"/>
              <a:t>depan</a:t>
            </a:r>
            <a:r>
              <a:rPr lang="en-MY" sz="5600" dirty="0"/>
              <a:t> </a:t>
            </a:r>
            <a:r>
              <a:rPr lang="en-MY" sz="5600" dirty="0" err="1"/>
              <a:t>buku</a:t>
            </a:r>
            <a:r>
              <a:rPr lang="en-MY" sz="5600" dirty="0"/>
              <a:t>. (A copy of the cover of the book). </a:t>
            </a:r>
          </a:p>
          <a:p>
            <a:r>
              <a:rPr lang="en-MY" sz="5600" dirty="0"/>
              <a:t>2. Salinan </a:t>
            </a:r>
            <a:r>
              <a:rPr lang="en-MY" sz="5600" dirty="0" err="1"/>
              <a:t>halaman</a:t>
            </a:r>
            <a:r>
              <a:rPr lang="en-MY" sz="5600" dirty="0"/>
              <a:t> </a:t>
            </a:r>
            <a:r>
              <a:rPr lang="en-MY" sz="5600" dirty="0" err="1"/>
              <a:t>Kandungan</a:t>
            </a:r>
            <a:r>
              <a:rPr lang="en-MY" sz="5600" dirty="0"/>
              <a:t>. (A copy of the table of contents). </a:t>
            </a:r>
          </a:p>
          <a:p>
            <a:r>
              <a:rPr lang="en-MY" sz="5600" dirty="0"/>
              <a:t>3. </a:t>
            </a:r>
            <a:r>
              <a:rPr lang="en-MY" sz="5600" dirty="0" err="1"/>
              <a:t>Halaman</a:t>
            </a:r>
            <a:r>
              <a:rPr lang="en-MY" sz="5600" dirty="0"/>
              <a:t> </a:t>
            </a:r>
            <a:r>
              <a:rPr lang="en-MY" sz="5600" dirty="0" err="1"/>
              <a:t>hak</a:t>
            </a:r>
            <a:r>
              <a:rPr lang="en-MY" sz="5600" dirty="0"/>
              <a:t> </a:t>
            </a:r>
            <a:r>
              <a:rPr lang="en-MY" sz="5600" dirty="0" err="1"/>
              <a:t>cipta</a:t>
            </a:r>
            <a:r>
              <a:rPr lang="en-MY" sz="5600" dirty="0"/>
              <a:t>. (A copy of the copyright page). </a:t>
            </a:r>
          </a:p>
          <a:p>
            <a:pPr marL="0" indent="0">
              <a:buNone/>
            </a:pPr>
            <a:r>
              <a:rPr lang="en-MY" sz="5600" dirty="0"/>
              <a:t> </a:t>
            </a:r>
          </a:p>
          <a:p>
            <a:pPr marL="0" indent="0">
              <a:buNone/>
            </a:pPr>
            <a:r>
              <a:rPr lang="en-MY" sz="5600" b="1" dirty="0"/>
              <a:t>BAB DALAM BUKU (CHAPTER IN BOOK) </a:t>
            </a:r>
            <a:r>
              <a:rPr lang="en-MY" sz="5600" b="1" dirty="0" smtClean="0"/>
              <a:t>- RESEARCH</a:t>
            </a:r>
            <a:endParaRPr lang="en-MY" sz="5600" b="1" dirty="0"/>
          </a:p>
          <a:p>
            <a:r>
              <a:rPr lang="en-MY" sz="5600" dirty="0"/>
              <a:t>1. Salinan </a:t>
            </a:r>
            <a:r>
              <a:rPr lang="en-MY" sz="5600" dirty="0" err="1"/>
              <a:t>kulit</a:t>
            </a:r>
            <a:r>
              <a:rPr lang="en-MY" sz="5600" dirty="0"/>
              <a:t> </a:t>
            </a:r>
            <a:r>
              <a:rPr lang="en-MY" sz="5600" dirty="0" err="1"/>
              <a:t>bahagian</a:t>
            </a:r>
            <a:r>
              <a:rPr lang="en-MY" sz="5600" dirty="0"/>
              <a:t> </a:t>
            </a:r>
            <a:r>
              <a:rPr lang="en-MY" sz="5600" dirty="0" err="1"/>
              <a:t>depan</a:t>
            </a:r>
            <a:r>
              <a:rPr lang="en-MY" sz="5600" dirty="0"/>
              <a:t> </a:t>
            </a:r>
            <a:r>
              <a:rPr lang="en-MY" sz="5600" dirty="0" err="1"/>
              <a:t>buku</a:t>
            </a:r>
            <a:r>
              <a:rPr lang="en-MY" sz="5600" dirty="0"/>
              <a:t>. (A copy of the cover of the book). </a:t>
            </a:r>
          </a:p>
          <a:p>
            <a:r>
              <a:rPr lang="en-MY" sz="5600" dirty="0"/>
              <a:t>2. Salinan </a:t>
            </a:r>
            <a:r>
              <a:rPr lang="en-MY" sz="5600" dirty="0" err="1"/>
              <a:t>halaman</a:t>
            </a:r>
            <a:r>
              <a:rPr lang="en-MY" sz="5600" dirty="0"/>
              <a:t> </a:t>
            </a:r>
            <a:r>
              <a:rPr lang="en-MY" sz="5600" dirty="0" err="1"/>
              <a:t>kandungan</a:t>
            </a:r>
            <a:r>
              <a:rPr lang="en-MY" sz="5600" dirty="0"/>
              <a:t>. (A copy of the table of contents). </a:t>
            </a:r>
          </a:p>
          <a:p>
            <a:r>
              <a:rPr lang="en-MY" sz="5600" dirty="0"/>
              <a:t>3. </a:t>
            </a:r>
            <a:r>
              <a:rPr lang="en-MY" sz="5600" dirty="0" err="1"/>
              <a:t>Halaman</a:t>
            </a:r>
            <a:r>
              <a:rPr lang="en-MY" sz="5600" dirty="0"/>
              <a:t> </a:t>
            </a:r>
            <a:r>
              <a:rPr lang="en-MY" sz="5600" dirty="0" err="1"/>
              <a:t>hak</a:t>
            </a:r>
            <a:r>
              <a:rPr lang="en-MY" sz="5600" dirty="0"/>
              <a:t> </a:t>
            </a:r>
            <a:r>
              <a:rPr lang="en-MY" sz="5600" dirty="0" err="1"/>
              <a:t>cipta</a:t>
            </a:r>
            <a:r>
              <a:rPr lang="en-MY" sz="5600" dirty="0"/>
              <a:t>. (A copy of the copyright page). </a:t>
            </a:r>
          </a:p>
          <a:p>
            <a:r>
              <a:rPr lang="en-MY" sz="5600" dirty="0"/>
              <a:t>4. </a:t>
            </a:r>
            <a:r>
              <a:rPr lang="en-MY" sz="5600" dirty="0" err="1"/>
              <a:t>Muka</a:t>
            </a:r>
            <a:r>
              <a:rPr lang="en-MY" sz="5600" dirty="0"/>
              <a:t> </a:t>
            </a:r>
            <a:r>
              <a:rPr lang="en-MY" sz="5600" dirty="0" err="1"/>
              <a:t>surat</a:t>
            </a:r>
            <a:r>
              <a:rPr lang="en-MY" sz="5600" dirty="0"/>
              <a:t> </a:t>
            </a:r>
            <a:r>
              <a:rPr lang="en-MY" sz="5600" dirty="0" err="1"/>
              <a:t>pertama</a:t>
            </a:r>
            <a:r>
              <a:rPr lang="en-MY" sz="5600" dirty="0"/>
              <a:t> </a:t>
            </a:r>
            <a:r>
              <a:rPr lang="en-MY" sz="5600" dirty="0" err="1"/>
              <a:t>bab</a:t>
            </a:r>
            <a:r>
              <a:rPr lang="en-MY" sz="5600" dirty="0"/>
              <a:t> yang </a:t>
            </a:r>
            <a:r>
              <a:rPr lang="en-MY" sz="5600" dirty="0" err="1"/>
              <a:t>ditulis</a:t>
            </a:r>
            <a:r>
              <a:rPr lang="en-MY" sz="5600" dirty="0"/>
              <a:t> </a:t>
            </a:r>
            <a:r>
              <a:rPr lang="en-MY" sz="5600" dirty="0" err="1"/>
              <a:t>oleh</a:t>
            </a:r>
            <a:r>
              <a:rPr lang="en-MY" sz="5600" dirty="0"/>
              <a:t> </a:t>
            </a:r>
            <a:r>
              <a:rPr lang="en-MY" sz="5600" dirty="0" err="1"/>
              <a:t>pemohon</a:t>
            </a:r>
            <a:r>
              <a:rPr lang="en-MY" sz="5600" dirty="0"/>
              <a:t>. (A copy of the first page of the chapter written by the applicant)</a:t>
            </a:r>
          </a:p>
          <a:p>
            <a:pPr marL="0" indent="0">
              <a:buNone/>
            </a:pPr>
            <a:r>
              <a:rPr lang="en-MY" sz="5600" dirty="0"/>
              <a:t> </a:t>
            </a:r>
          </a:p>
          <a:p>
            <a:r>
              <a:rPr lang="en-MY" sz="5600" dirty="0" err="1"/>
              <a:t>Terdapat</a:t>
            </a:r>
            <a:r>
              <a:rPr lang="en-MY" sz="5600" dirty="0"/>
              <a:t> </a:t>
            </a:r>
            <a:r>
              <a:rPr lang="en-MY" sz="5600" dirty="0" err="1"/>
              <a:t>pengarang</a:t>
            </a:r>
            <a:r>
              <a:rPr lang="en-MY" sz="5600" dirty="0"/>
              <a:t> yang </a:t>
            </a:r>
            <a:r>
              <a:rPr lang="en-MY" sz="5600" dirty="0" err="1"/>
              <a:t>muatnaik</a:t>
            </a:r>
            <a:r>
              <a:rPr lang="en-MY" sz="5600" dirty="0"/>
              <a:t> (</a:t>
            </a:r>
            <a:r>
              <a:rPr lang="en-MY" sz="5600" dirty="0" err="1"/>
              <a:t>tidak</a:t>
            </a:r>
            <a:r>
              <a:rPr lang="en-MY" sz="5600" dirty="0"/>
              <a:t> </a:t>
            </a:r>
            <a:r>
              <a:rPr lang="en-MY" sz="5600" dirty="0" err="1"/>
              <a:t>lengkap</a:t>
            </a:r>
            <a:r>
              <a:rPr lang="en-MY" sz="5600" dirty="0" smtClean="0"/>
              <a:t>):</a:t>
            </a:r>
            <a:endParaRPr lang="en-MY" sz="5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MY" sz="5600" dirty="0" err="1"/>
              <a:t>Kulit</a:t>
            </a:r>
            <a:r>
              <a:rPr lang="en-MY" sz="5600" dirty="0"/>
              <a:t> </a:t>
            </a:r>
            <a:r>
              <a:rPr lang="en-MY" sz="5600" dirty="0" err="1"/>
              <a:t>buku</a:t>
            </a:r>
            <a:r>
              <a:rPr lang="en-MY" sz="5600" dirty="0"/>
              <a:t> </a:t>
            </a:r>
            <a:r>
              <a:rPr lang="en-MY" sz="5600" dirty="0" err="1"/>
              <a:t>sahaja</a:t>
            </a:r>
            <a:endParaRPr lang="en-MY" sz="5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MY" sz="5600" dirty="0"/>
              <a:t>Poster </a:t>
            </a:r>
            <a:r>
              <a:rPr lang="en-MY" sz="5600" dirty="0" err="1"/>
              <a:t>iklan</a:t>
            </a:r>
            <a:r>
              <a:rPr lang="en-MY" sz="5600" dirty="0"/>
              <a:t> </a:t>
            </a:r>
            <a:r>
              <a:rPr lang="en-MY" sz="5600" dirty="0" err="1"/>
              <a:t>buku</a:t>
            </a:r>
            <a:r>
              <a:rPr lang="en-MY" sz="5600" dirty="0"/>
              <a:t> </a:t>
            </a:r>
            <a:r>
              <a:rPr lang="en-MY" sz="5600" dirty="0" err="1"/>
              <a:t>sahaja</a:t>
            </a:r>
            <a:endParaRPr lang="en-MY" sz="5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MY" sz="5600" dirty="0" err="1"/>
              <a:t>Halaman</a:t>
            </a:r>
            <a:r>
              <a:rPr lang="en-MY" sz="5600" dirty="0"/>
              <a:t> </a:t>
            </a:r>
            <a:r>
              <a:rPr lang="en-MY" sz="5600" dirty="0" err="1"/>
              <a:t>hak</a:t>
            </a:r>
            <a:r>
              <a:rPr lang="en-MY" sz="5600" dirty="0"/>
              <a:t> </a:t>
            </a:r>
            <a:r>
              <a:rPr lang="en-MY" sz="5600" dirty="0" err="1"/>
              <a:t>cipta</a:t>
            </a:r>
            <a:r>
              <a:rPr lang="en-MY" sz="5600" dirty="0"/>
              <a:t> </a:t>
            </a:r>
            <a:r>
              <a:rPr lang="en-MY" sz="5600" dirty="0" err="1"/>
              <a:t>sahaja</a:t>
            </a:r>
            <a:endParaRPr lang="en-MY" sz="5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MY" sz="5600" dirty="0" err="1"/>
              <a:t>Borang</a:t>
            </a:r>
            <a:r>
              <a:rPr lang="en-MY" sz="5600" dirty="0"/>
              <a:t> </a:t>
            </a:r>
            <a:r>
              <a:rPr lang="en-MY" sz="5600" dirty="0" err="1"/>
              <a:t>permohonan</a:t>
            </a:r>
            <a:r>
              <a:rPr lang="en-MY" sz="5600" dirty="0"/>
              <a:t> ISBN </a:t>
            </a:r>
            <a:r>
              <a:rPr lang="en-MY" sz="5600" dirty="0" err="1"/>
              <a:t>sahaja</a:t>
            </a:r>
            <a:endParaRPr lang="en-MY" sz="5600" dirty="0"/>
          </a:p>
          <a:p>
            <a:pPr>
              <a:buFont typeface="Wingdings" panose="05000000000000000000" pitchFamily="2" charset="2"/>
              <a:buChar char="q"/>
            </a:pPr>
            <a:endParaRPr lang="en-MY" sz="56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56137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Masalah</a:t>
            </a:r>
            <a:r>
              <a:rPr lang="en-US" b="1" dirty="0">
                <a:solidFill>
                  <a:schemeClr val="accent1"/>
                </a:solidFill>
              </a:rPr>
              <a:t> Proses </a:t>
            </a:r>
            <a:r>
              <a:rPr lang="en-US" b="1" dirty="0" err="1">
                <a:solidFill>
                  <a:schemeClr val="accent1"/>
                </a:solidFill>
              </a:rPr>
              <a:t>Verifikasi</a:t>
            </a:r>
            <a:r>
              <a:rPr lang="en-US" b="1" dirty="0">
                <a:solidFill>
                  <a:schemeClr val="accent1"/>
                </a:solidFill>
              </a:rPr>
              <a:t> Data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9831"/>
            <a:ext cx="8915400" cy="532598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en-MY" sz="2000" dirty="0" err="1"/>
              <a:t>Definisi</a:t>
            </a:r>
            <a:r>
              <a:rPr lang="en-MY" sz="2000" dirty="0"/>
              <a:t> status </a:t>
            </a:r>
            <a:r>
              <a:rPr lang="en-MY" sz="2000" dirty="0" err="1"/>
              <a:t>penerbitan</a:t>
            </a:r>
            <a:r>
              <a:rPr lang="en-MY" sz="2000" dirty="0"/>
              <a:t> yang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jelas</a:t>
            </a:r>
            <a:r>
              <a:rPr lang="en-MY" sz="2000" dirty="0"/>
              <a:t>: </a:t>
            </a:r>
            <a:r>
              <a:rPr lang="en-MY" sz="2000" dirty="0" err="1" smtClean="0"/>
              <a:t>Universiti</a:t>
            </a:r>
            <a:r>
              <a:rPr lang="en-MY" sz="2000" dirty="0" smtClean="0"/>
              <a:t>/</a:t>
            </a:r>
            <a:r>
              <a:rPr lang="en-MY" sz="2000" dirty="0" err="1" smtClean="0"/>
              <a:t>Kebangsaan</a:t>
            </a:r>
            <a:r>
              <a:rPr lang="en-MY" sz="2000" dirty="0" smtClean="0"/>
              <a:t>/</a:t>
            </a:r>
            <a:r>
              <a:rPr lang="en-MY" sz="2000" dirty="0" err="1" smtClean="0"/>
              <a:t>Antarabangsa</a:t>
            </a:r>
            <a:endParaRPr lang="en-MY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MY" sz="2000" b="1" dirty="0" err="1" smtClean="0">
                <a:solidFill>
                  <a:schemeClr val="accent1"/>
                </a:solidFill>
              </a:rPr>
              <a:t>Persoalan</a:t>
            </a:r>
            <a:r>
              <a:rPr lang="en-MY" sz="2000" b="1" dirty="0" smtClean="0">
                <a:solidFill>
                  <a:schemeClr val="accent1"/>
                </a:solidFill>
              </a:rPr>
              <a:t>: </a:t>
            </a:r>
            <a:r>
              <a:rPr lang="en-MY" sz="2000" dirty="0" err="1" smtClean="0"/>
              <a:t>Adakah</a:t>
            </a:r>
            <a:r>
              <a:rPr lang="en-MY" sz="2000" dirty="0" smtClean="0"/>
              <a:t> </a:t>
            </a:r>
            <a:r>
              <a:rPr lang="en-MY" sz="2000" dirty="0" err="1"/>
              <a:t>panduan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definisi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OD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dirujuk</a:t>
            </a:r>
            <a:r>
              <a:rPr lang="en-MY" sz="2000" dirty="0"/>
              <a:t>? </a:t>
            </a:r>
            <a:r>
              <a:rPr lang="en-MY" sz="2000" dirty="0" err="1"/>
              <a:t>Adakah</a:t>
            </a:r>
            <a:r>
              <a:rPr lang="en-MY" sz="2000" dirty="0"/>
              <a:t> </a:t>
            </a:r>
            <a:r>
              <a:rPr lang="en-MY" sz="2000" dirty="0" err="1"/>
              <a:t>sekiranya</a:t>
            </a:r>
            <a:r>
              <a:rPr lang="en-MY" sz="2000" dirty="0"/>
              <a:t> </a:t>
            </a:r>
            <a:r>
              <a:rPr lang="en-MY" sz="2000" dirty="0" err="1"/>
              <a:t>penerbit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di </a:t>
            </a:r>
            <a:r>
              <a:rPr lang="en-MY" sz="2000" dirty="0" err="1"/>
              <a:t>luar</a:t>
            </a:r>
            <a:r>
              <a:rPr lang="en-MY" sz="2000" dirty="0"/>
              <a:t> Malaysia </a:t>
            </a:r>
            <a:r>
              <a:rPr lang="en-MY" sz="2000" dirty="0" err="1"/>
              <a:t>maka</a:t>
            </a:r>
            <a:r>
              <a:rPr lang="en-MY" sz="2000" dirty="0"/>
              <a:t> </a:t>
            </a:r>
            <a:r>
              <a:rPr lang="en-MY" sz="2000" dirty="0" err="1"/>
              <a:t>statusnya</a:t>
            </a:r>
            <a:r>
              <a:rPr lang="en-MY" sz="2000" dirty="0"/>
              <a:t> </a:t>
            </a:r>
            <a:r>
              <a:rPr lang="en-MY" sz="2000" dirty="0" err="1"/>
              <a:t>Antarabangsa</a:t>
            </a:r>
            <a:r>
              <a:rPr lang="en-MY" sz="2000" dirty="0"/>
              <a:t> </a:t>
            </a:r>
            <a:r>
              <a:rPr lang="en-MY" sz="2000" dirty="0" err="1"/>
              <a:t>tanpa</a:t>
            </a:r>
            <a:r>
              <a:rPr lang="en-MY" sz="2000" dirty="0"/>
              <a:t> </a:t>
            </a:r>
            <a:r>
              <a:rPr lang="en-MY" sz="2000" dirty="0" err="1"/>
              <a:t>mengambil</a:t>
            </a:r>
            <a:r>
              <a:rPr lang="en-MY" sz="2000" dirty="0"/>
              <a:t> </a:t>
            </a:r>
            <a:r>
              <a:rPr lang="en-MY" sz="2000" dirty="0" err="1"/>
              <a:t>kira</a:t>
            </a:r>
            <a:r>
              <a:rPr lang="en-MY" sz="2000" dirty="0"/>
              <a:t> </a:t>
            </a:r>
            <a:r>
              <a:rPr lang="en-MY" sz="2000" dirty="0" err="1" smtClean="0"/>
              <a:t>kualitinya</a:t>
            </a:r>
            <a:r>
              <a:rPr lang="en-MY" sz="2000" dirty="0" smtClean="0"/>
              <a:t>?  </a:t>
            </a:r>
            <a:r>
              <a:rPr lang="en-MY" sz="2000" dirty="0" err="1" smtClean="0"/>
              <a:t>Adakah</a:t>
            </a:r>
            <a:r>
              <a:rPr lang="en-MY" sz="2000" dirty="0" smtClean="0"/>
              <a:t> </a:t>
            </a:r>
            <a:r>
              <a:rPr lang="en-MY" sz="2000" dirty="0" err="1" smtClean="0"/>
              <a:t>terdapat</a:t>
            </a:r>
            <a:r>
              <a:rPr lang="en-MY" sz="2000" dirty="0" smtClean="0"/>
              <a:t> </a:t>
            </a:r>
            <a:r>
              <a:rPr lang="en-MY" sz="2000" dirty="0" err="1" smtClean="0"/>
              <a:t>senarai</a:t>
            </a:r>
            <a:r>
              <a:rPr lang="en-MY" sz="2000" dirty="0" smtClean="0"/>
              <a:t> </a:t>
            </a:r>
            <a:r>
              <a:rPr lang="en-MY" sz="2000" dirty="0" err="1" smtClean="0"/>
              <a:t>penerbit</a:t>
            </a:r>
            <a:r>
              <a:rPr lang="en-MY" sz="2000" dirty="0" smtClean="0"/>
              <a:t> </a:t>
            </a:r>
            <a:r>
              <a:rPr lang="en-MY" sz="2000" dirty="0" err="1" smtClean="0"/>
              <a:t>Antarabangsa</a:t>
            </a:r>
            <a:r>
              <a:rPr lang="en-MY" sz="2000" dirty="0" smtClean="0"/>
              <a:t> yang </a:t>
            </a:r>
            <a:r>
              <a:rPr lang="en-MY" sz="2000" dirty="0" err="1" smtClean="0"/>
              <a:t>diiktiraf</a:t>
            </a:r>
            <a:r>
              <a:rPr lang="en-MY" sz="2000" dirty="0" smtClean="0"/>
              <a:t> </a:t>
            </a:r>
            <a:r>
              <a:rPr lang="en-MY" sz="2000" dirty="0" err="1" smtClean="0"/>
              <a:t>mengikut</a:t>
            </a:r>
            <a:r>
              <a:rPr lang="en-MY" sz="2000" dirty="0" smtClean="0"/>
              <a:t> </a:t>
            </a:r>
            <a:r>
              <a:rPr lang="en-MY" sz="2000" dirty="0" err="1" smtClean="0"/>
              <a:t>negara</a:t>
            </a:r>
            <a:r>
              <a:rPr lang="en-MY" sz="2000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mengiktiraf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universiti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sukar</a:t>
            </a:r>
            <a:r>
              <a:rPr lang="en-US" sz="2000" dirty="0" smtClean="0"/>
              <a:t> </a:t>
            </a:r>
            <a:r>
              <a:rPr lang="en-US" sz="2000" dirty="0" err="1" smtClean="0"/>
              <a:t>kenal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komersial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diiktiraf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termasuklah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ASEAN.</a:t>
            </a:r>
            <a:endParaRPr lang="en-MY" sz="2000" dirty="0"/>
          </a:p>
          <a:p>
            <a:pPr lvl="0">
              <a:lnSpc>
                <a:spcPct val="110000"/>
              </a:lnSpc>
            </a:pPr>
            <a:r>
              <a:rPr lang="en-MY" sz="2000" dirty="0"/>
              <a:t> Nama </a:t>
            </a:r>
            <a:r>
              <a:rPr lang="en-MY" sz="2000" dirty="0" err="1" smtClean="0"/>
              <a:t>pengarang</a:t>
            </a:r>
            <a:r>
              <a:rPr lang="en-MY" sz="2000" dirty="0" smtClean="0"/>
              <a:t> yang </a:t>
            </a:r>
            <a:r>
              <a:rPr lang="en-MY" sz="2000" dirty="0" err="1" smtClean="0"/>
              <a:t>diisi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sistem</a:t>
            </a:r>
            <a:r>
              <a:rPr lang="en-MY" sz="2000" dirty="0" smtClean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lengkap</a:t>
            </a:r>
            <a:r>
              <a:rPr lang="en-MY" sz="2000" dirty="0"/>
              <a:t>.  </a:t>
            </a:r>
            <a:r>
              <a:rPr lang="en-MY" sz="2000" dirty="0" err="1"/>
              <a:t>Contoh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buku</a:t>
            </a:r>
            <a:r>
              <a:rPr lang="en-MY" sz="2000" dirty="0"/>
              <a:t> </a:t>
            </a:r>
            <a:r>
              <a:rPr lang="en-MY" sz="2000" dirty="0" err="1" smtClean="0"/>
              <a:t>ditulis</a:t>
            </a:r>
            <a:r>
              <a:rPr lang="en-MY" sz="2000" dirty="0" smtClean="0"/>
              <a:t> </a:t>
            </a:r>
            <a:r>
              <a:rPr lang="en-MY" sz="2000" dirty="0"/>
              <a:t>3 </a:t>
            </a:r>
            <a:r>
              <a:rPr lang="en-MY" sz="2000" dirty="0" err="1"/>
              <a:t>penulis</a:t>
            </a:r>
            <a:r>
              <a:rPr lang="en-MY" sz="2000" dirty="0"/>
              <a:t> </a:t>
            </a:r>
            <a:r>
              <a:rPr lang="en-MY" sz="2000" dirty="0" err="1"/>
              <a:t>tapi</a:t>
            </a:r>
            <a:r>
              <a:rPr lang="en-MY" sz="2000" dirty="0"/>
              <a:t> </a:t>
            </a:r>
            <a:r>
              <a:rPr lang="en-MY" sz="2000" dirty="0" err="1"/>
              <a:t>seorang</a:t>
            </a:r>
            <a:r>
              <a:rPr lang="en-MY" sz="2000" dirty="0"/>
              <a:t> </a:t>
            </a:r>
            <a:r>
              <a:rPr lang="en-MY" sz="2000" dirty="0" err="1"/>
              <a:t>sahaja</a:t>
            </a:r>
            <a:r>
              <a:rPr lang="en-MY" sz="2000" dirty="0"/>
              <a:t> </a:t>
            </a:r>
            <a:r>
              <a:rPr lang="en-MY" sz="2000" dirty="0" err="1"/>
              <a:t>dari</a:t>
            </a:r>
            <a:r>
              <a:rPr lang="en-MY" sz="2000" dirty="0"/>
              <a:t> UUM, </a:t>
            </a:r>
            <a:r>
              <a:rPr lang="en-MY" sz="2000" dirty="0" err="1"/>
              <a:t>maka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penulis</a:t>
            </a:r>
            <a:r>
              <a:rPr lang="en-MY" sz="2000" dirty="0"/>
              <a:t> UUM </a:t>
            </a:r>
            <a:r>
              <a:rPr lang="en-MY" sz="2000" dirty="0" err="1"/>
              <a:t>sahaja</a:t>
            </a:r>
            <a:r>
              <a:rPr lang="en-MY" sz="2000" dirty="0"/>
              <a:t> yang key in.  Nama </a:t>
            </a:r>
            <a:r>
              <a:rPr lang="en-MY" sz="2000" dirty="0" err="1"/>
              <a:t>penulis</a:t>
            </a:r>
            <a:r>
              <a:rPr lang="en-MY" sz="2000" dirty="0"/>
              <a:t> </a:t>
            </a:r>
            <a:r>
              <a:rPr lang="en-MY" sz="2000" dirty="0" err="1"/>
              <a:t>luar</a:t>
            </a:r>
            <a:r>
              <a:rPr lang="en-MY" sz="2000" dirty="0"/>
              <a:t> </a:t>
            </a:r>
            <a:r>
              <a:rPr lang="en-MY" sz="2000" dirty="0" err="1"/>
              <a:t>tiada</a:t>
            </a:r>
            <a:r>
              <a:rPr lang="en-MY" sz="2000" dirty="0"/>
              <a:t>.   </a:t>
            </a:r>
            <a:r>
              <a:rPr lang="en-MY" sz="2000" dirty="0" err="1"/>
              <a:t>Begitu</a:t>
            </a:r>
            <a:r>
              <a:rPr lang="en-MY" sz="2000" dirty="0"/>
              <a:t>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penulis</a:t>
            </a:r>
            <a:r>
              <a:rPr lang="en-MY" sz="2000" dirty="0"/>
              <a:t> </a:t>
            </a:r>
            <a:r>
              <a:rPr lang="en-MY" sz="2000" dirty="0" err="1"/>
              <a:t>ramai</a:t>
            </a:r>
            <a:r>
              <a:rPr lang="en-MY" sz="2000" dirty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semuanya</a:t>
            </a:r>
            <a:r>
              <a:rPr lang="en-MY" sz="2000" dirty="0" smtClean="0"/>
              <a:t> </a:t>
            </a:r>
            <a:r>
              <a:rPr lang="en-MY" sz="2000" dirty="0" err="1"/>
              <a:t>dari</a:t>
            </a:r>
            <a:r>
              <a:rPr lang="en-MY" sz="2000" dirty="0"/>
              <a:t> UUM, </a:t>
            </a:r>
            <a:r>
              <a:rPr lang="en-MY" sz="2000" dirty="0" err="1" smtClean="0"/>
              <a:t>penama</a:t>
            </a:r>
            <a:r>
              <a:rPr lang="en-MY" sz="2000" dirty="0" smtClean="0"/>
              <a:t> </a:t>
            </a:r>
            <a:r>
              <a:rPr lang="en-MY" sz="2000" dirty="0" err="1" smtClean="0"/>
              <a:t>berkenaan</a:t>
            </a:r>
            <a:r>
              <a:rPr lang="en-MY" sz="2000" dirty="0" smtClean="0"/>
              <a:t> </a:t>
            </a:r>
            <a:r>
              <a:rPr lang="en-MY" sz="2000" dirty="0" err="1" smtClean="0"/>
              <a:t>hanya</a:t>
            </a:r>
            <a:r>
              <a:rPr lang="en-MY" sz="2000" dirty="0" smtClean="0"/>
              <a:t> </a:t>
            </a:r>
            <a:r>
              <a:rPr lang="en-MY" sz="2000" dirty="0" err="1" smtClean="0"/>
              <a:t>masukkan</a:t>
            </a:r>
            <a:r>
              <a:rPr lang="en-MY" sz="2000" dirty="0" smtClean="0"/>
              <a:t> data </a:t>
            </a:r>
            <a:r>
              <a:rPr lang="en-MY" sz="2000" dirty="0" err="1" smtClean="0"/>
              <a:t>nama</a:t>
            </a:r>
            <a:r>
              <a:rPr lang="en-MY" sz="2000" dirty="0" smtClean="0"/>
              <a:t> </a:t>
            </a:r>
            <a:r>
              <a:rPr lang="en-MY" sz="2000" dirty="0" err="1" smtClean="0"/>
              <a:t>sendiri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tidak</a:t>
            </a:r>
            <a:r>
              <a:rPr lang="en-MY" sz="2000" dirty="0" smtClean="0"/>
              <a:t> </a:t>
            </a:r>
            <a:r>
              <a:rPr lang="en-MY" sz="2000" dirty="0" err="1" smtClean="0"/>
              <a:t>memasukkan</a:t>
            </a:r>
            <a:r>
              <a:rPr lang="en-MY" sz="2000" dirty="0" smtClean="0"/>
              <a:t> </a:t>
            </a:r>
            <a:r>
              <a:rPr lang="en-MY" sz="2000" dirty="0" err="1" smtClean="0"/>
              <a:t>nama</a:t>
            </a:r>
            <a:r>
              <a:rPr lang="en-MY" sz="2000" dirty="0" smtClean="0"/>
              <a:t> </a:t>
            </a:r>
            <a:r>
              <a:rPr lang="en-MY" sz="2000" dirty="0" err="1" smtClean="0"/>
              <a:t>pengarang</a:t>
            </a:r>
            <a:r>
              <a:rPr lang="en-MY" sz="2000" dirty="0" smtClean="0"/>
              <a:t> </a:t>
            </a:r>
            <a:r>
              <a:rPr lang="en-MY" sz="2000" dirty="0" err="1" smtClean="0"/>
              <a:t>bersama</a:t>
            </a:r>
            <a:r>
              <a:rPr lang="en-MY" sz="2000" dirty="0" smtClean="0"/>
              <a:t>.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pengulangan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data.  </a:t>
            </a:r>
            <a:r>
              <a:rPr lang="en-US" sz="2000" dirty="0" err="1" smtClean="0"/>
              <a:t>Terpaksa</a:t>
            </a:r>
            <a:r>
              <a:rPr lang="en-US" sz="2000" dirty="0" smtClean="0"/>
              <a:t> </a:t>
            </a:r>
            <a:r>
              <a:rPr lang="en-US" sz="2000" dirty="0" err="1" smtClean="0"/>
              <a:t>dibersihkan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UUM Press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batalkan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.</a:t>
            </a:r>
            <a:endParaRPr lang="en-MY" sz="2000" dirty="0"/>
          </a:p>
          <a:p>
            <a:endParaRPr lang="en-MY" dirty="0"/>
          </a:p>
          <a:p>
            <a:pPr lvl="0"/>
            <a:endParaRPr lang="en-MY" dirty="0" smtClean="0"/>
          </a:p>
          <a:p>
            <a:pPr lvl="0"/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4675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30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Pengenalan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Karya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Ilmiah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9831"/>
            <a:ext cx="8915400" cy="44513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MY" sz="2600" b="1" dirty="0" smtClean="0">
                <a:solidFill>
                  <a:schemeClr val="tx1"/>
                </a:solidFill>
              </a:rPr>
              <a:t>PENYELIDIKAN                    </a:t>
            </a:r>
            <a:r>
              <a:rPr lang="en-MY" sz="2600" dirty="0" err="1" smtClean="0"/>
              <a:t>tesis</a:t>
            </a:r>
            <a:r>
              <a:rPr lang="en-MY" sz="2600" dirty="0"/>
              <a:t>, </a:t>
            </a:r>
            <a:r>
              <a:rPr lang="en-MY" sz="2600" dirty="0" err="1"/>
              <a:t>disertasi</a:t>
            </a:r>
            <a:r>
              <a:rPr lang="en-MY" sz="2600" dirty="0"/>
              <a:t>, </a:t>
            </a:r>
            <a:r>
              <a:rPr lang="en-MY" sz="2600" dirty="0" err="1"/>
              <a:t>laporan</a:t>
            </a:r>
            <a:r>
              <a:rPr lang="en-MY" sz="2600" dirty="0"/>
              <a:t> </a:t>
            </a:r>
            <a:r>
              <a:rPr lang="en-MY" sz="2600" dirty="0" err="1" smtClean="0"/>
              <a:t>penyelidikan</a:t>
            </a:r>
            <a:r>
              <a:rPr lang="en-MY" sz="2600" dirty="0" smtClean="0"/>
              <a:t>, </a:t>
            </a:r>
            <a:r>
              <a:rPr lang="en-MY" sz="2600" dirty="0" err="1" smtClean="0"/>
              <a:t>kerja</a:t>
            </a:r>
            <a:r>
              <a:rPr lang="en-MY" sz="2600" dirty="0" smtClean="0"/>
              <a:t> </a:t>
            </a:r>
            <a:r>
              <a:rPr lang="en-MY" sz="2600" dirty="0" err="1" smtClean="0"/>
              <a:t>lapangan</a:t>
            </a:r>
            <a:r>
              <a:rPr lang="en-MY" sz="2600" dirty="0" smtClean="0"/>
              <a:t>/</a:t>
            </a:r>
            <a:r>
              <a:rPr lang="en-MY" sz="2600" dirty="0" err="1" smtClean="0"/>
              <a:t>latihan</a:t>
            </a:r>
            <a:r>
              <a:rPr lang="en-MY" sz="2600" dirty="0" smtClean="0"/>
              <a:t> </a:t>
            </a:r>
            <a:r>
              <a:rPr lang="en-MY" sz="2600" dirty="0" err="1" smtClean="0"/>
              <a:t>kajian</a:t>
            </a:r>
            <a:r>
              <a:rPr lang="en-MY" sz="2600" dirty="0" smtClean="0"/>
              <a:t> </a:t>
            </a:r>
            <a:r>
              <a:rPr lang="en-MY" sz="2600" dirty="0" err="1" smtClean="0"/>
              <a:t>ilmiah</a:t>
            </a:r>
            <a:r>
              <a:rPr lang="en-MY" sz="2600" dirty="0" smtClean="0"/>
              <a:t>                    </a:t>
            </a:r>
            <a:r>
              <a:rPr lang="en-MY" sz="2600" dirty="0" err="1" smtClean="0"/>
              <a:t>ijazah</a:t>
            </a:r>
            <a:r>
              <a:rPr lang="en-MY" sz="2600" dirty="0" smtClean="0"/>
              <a:t> </a:t>
            </a:r>
            <a:r>
              <a:rPr lang="en-MY" sz="2600" dirty="0" err="1"/>
              <a:t>atau</a:t>
            </a:r>
            <a:r>
              <a:rPr lang="en-MY" sz="2600" dirty="0"/>
              <a:t> </a:t>
            </a:r>
            <a:r>
              <a:rPr lang="en-MY" sz="2600" dirty="0" err="1" smtClean="0"/>
              <a:t>pembentangan</a:t>
            </a:r>
            <a:r>
              <a:rPr lang="en-MY" sz="2600" dirty="0" smtClean="0"/>
              <a:t> forum </a:t>
            </a:r>
            <a:r>
              <a:rPr lang="en-MY" sz="2600" dirty="0" err="1"/>
              <a:t>persidangan</a:t>
            </a:r>
            <a:r>
              <a:rPr lang="en-MY" sz="2600" dirty="0"/>
              <a:t>, </a:t>
            </a:r>
            <a:r>
              <a:rPr lang="en-MY" sz="2600" dirty="0" err="1" smtClean="0"/>
              <a:t>kongres</a:t>
            </a:r>
            <a:r>
              <a:rPr lang="en-MY" sz="2600" dirty="0" smtClean="0"/>
              <a:t>, </a:t>
            </a:r>
            <a:r>
              <a:rPr lang="en-MY" sz="2600" dirty="0" err="1"/>
              <a:t>simposium</a:t>
            </a:r>
            <a:r>
              <a:rPr lang="en-MY" sz="2600" dirty="0"/>
              <a:t>, seminar, forum, dialog </a:t>
            </a:r>
            <a:r>
              <a:rPr lang="en-MY" sz="2600" dirty="0" err="1"/>
              <a:t>atau</a:t>
            </a:r>
            <a:r>
              <a:rPr lang="en-MY" sz="2600" dirty="0"/>
              <a:t> </a:t>
            </a:r>
            <a:r>
              <a:rPr lang="en-MY" sz="2600" dirty="0" err="1" smtClean="0"/>
              <a:t>diterbitkan</a:t>
            </a:r>
            <a:r>
              <a:rPr lang="en-MY" sz="2600" dirty="0" smtClean="0"/>
              <a:t> </a:t>
            </a:r>
            <a:r>
              <a:rPr lang="en-MY" sz="2600" dirty="0" err="1"/>
              <a:t>dalam</a:t>
            </a:r>
            <a:r>
              <a:rPr lang="en-MY" sz="2600" dirty="0"/>
              <a:t> </a:t>
            </a:r>
            <a:r>
              <a:rPr lang="en-MY" sz="2600" dirty="0" err="1"/>
              <a:t>jurnal</a:t>
            </a:r>
            <a:r>
              <a:rPr lang="en-MY" sz="2600" dirty="0"/>
              <a:t>. </a:t>
            </a:r>
          </a:p>
          <a:p>
            <a:pPr>
              <a:lnSpc>
                <a:spcPct val="150000"/>
              </a:lnSpc>
            </a:pPr>
            <a:r>
              <a:rPr lang="en-MY" sz="2600" dirty="0" err="1" smtClean="0"/>
              <a:t>Kelompok</a:t>
            </a:r>
            <a:r>
              <a:rPr lang="en-MY" sz="2600" dirty="0" smtClean="0"/>
              <a:t> </a:t>
            </a:r>
            <a:r>
              <a:rPr lang="en-MY" sz="2600" dirty="0" err="1" smtClean="0"/>
              <a:t>pembaca</a:t>
            </a:r>
            <a:r>
              <a:rPr lang="en-MY" sz="2600" dirty="0" smtClean="0"/>
              <a:t> </a:t>
            </a:r>
            <a:r>
              <a:rPr lang="en-MY" sz="2600" dirty="0" err="1" smtClean="0"/>
              <a:t>terhad</a:t>
            </a:r>
            <a:r>
              <a:rPr lang="en-MY" sz="2600" dirty="0" smtClean="0"/>
              <a:t>.  Format </a:t>
            </a:r>
            <a:r>
              <a:rPr lang="en-MY" sz="2600" dirty="0" err="1" smtClean="0"/>
              <a:t>penulisan</a:t>
            </a:r>
            <a:r>
              <a:rPr lang="en-MY" sz="2600" dirty="0" smtClean="0"/>
              <a:t> </a:t>
            </a:r>
            <a:r>
              <a:rPr lang="en-MY" sz="2600" dirty="0" err="1" smtClean="0"/>
              <a:t>bersifat</a:t>
            </a:r>
            <a:r>
              <a:rPr lang="en-MY" sz="2600" dirty="0" smtClean="0"/>
              <a:t> </a:t>
            </a:r>
            <a:r>
              <a:rPr lang="en-MY" sz="2600" dirty="0" err="1" smtClean="0"/>
              <a:t>generik</a:t>
            </a:r>
            <a:r>
              <a:rPr lang="en-MY" sz="2600" dirty="0" smtClean="0"/>
              <a:t> </a:t>
            </a:r>
            <a:r>
              <a:rPr lang="en-MY" sz="2600" dirty="0" err="1" smtClean="0"/>
              <a:t>kekal</a:t>
            </a:r>
            <a:r>
              <a:rPr lang="en-MY" sz="2600" dirty="0" smtClean="0"/>
              <a:t> </a:t>
            </a:r>
            <a:r>
              <a:rPr lang="en-MY" sz="2600" dirty="0" err="1"/>
              <a:t>sifat</a:t>
            </a:r>
            <a:r>
              <a:rPr lang="en-MY" sz="2600" dirty="0"/>
              <a:t> </a:t>
            </a:r>
            <a:r>
              <a:rPr lang="en-MY" sz="2600" dirty="0" err="1"/>
              <a:t>sedia</a:t>
            </a:r>
            <a:r>
              <a:rPr lang="en-MY" sz="2600" dirty="0"/>
              <a:t> </a:t>
            </a:r>
            <a:r>
              <a:rPr lang="en-MY" sz="2600" dirty="0" err="1" smtClean="0"/>
              <a:t>ada</a:t>
            </a:r>
            <a:r>
              <a:rPr lang="en-MY" sz="2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MY" sz="2600" dirty="0" smtClean="0"/>
              <a:t> </a:t>
            </a:r>
            <a:r>
              <a:rPr lang="en-MY" sz="2600" dirty="0" err="1"/>
              <a:t>K</a:t>
            </a:r>
            <a:r>
              <a:rPr lang="en-MY" sz="2600" dirty="0" err="1" smtClean="0"/>
              <a:t>ajian</a:t>
            </a:r>
            <a:r>
              <a:rPr lang="en-MY" sz="2600" dirty="0" smtClean="0"/>
              <a:t> </a:t>
            </a:r>
            <a:r>
              <a:rPr lang="en-MY" sz="2600" dirty="0"/>
              <a:t>yang </a:t>
            </a:r>
            <a:r>
              <a:rPr lang="en-MY" sz="2600" dirty="0" err="1"/>
              <a:t>bermakna</a:t>
            </a:r>
            <a:r>
              <a:rPr lang="en-MY" sz="2600" dirty="0"/>
              <a:t> </a:t>
            </a:r>
            <a:r>
              <a:rPr lang="en-MY" sz="2600" dirty="0" err="1" smtClean="0"/>
              <a:t>tidak</a:t>
            </a:r>
            <a:r>
              <a:rPr lang="en-MY" sz="2600" dirty="0" smtClean="0"/>
              <a:t> </a:t>
            </a:r>
            <a:r>
              <a:rPr lang="en-MY" sz="2600" dirty="0" err="1"/>
              <a:t>dapat</a:t>
            </a:r>
            <a:r>
              <a:rPr lang="en-MY" sz="2600" dirty="0"/>
              <a:t> </a:t>
            </a:r>
            <a:r>
              <a:rPr lang="en-MY" sz="2600" dirty="0" err="1"/>
              <a:t>disampaikan</a:t>
            </a:r>
            <a:r>
              <a:rPr lang="en-MY" sz="2600" dirty="0"/>
              <a:t> </a:t>
            </a:r>
            <a:r>
              <a:rPr lang="en-MY" sz="2600" dirty="0" err="1"/>
              <a:t>kepada</a:t>
            </a:r>
            <a:r>
              <a:rPr lang="en-MY" sz="2600" dirty="0"/>
              <a:t> </a:t>
            </a:r>
            <a:r>
              <a:rPr lang="en-MY" sz="2600" dirty="0" err="1" smtClean="0"/>
              <a:t>khalayak</a:t>
            </a:r>
            <a:r>
              <a:rPr lang="en-MY" sz="2600" dirty="0" smtClean="0"/>
              <a:t> yang </a:t>
            </a:r>
            <a:r>
              <a:rPr lang="en-MY" sz="2600" dirty="0" err="1" smtClean="0"/>
              <a:t>tidak</a:t>
            </a:r>
            <a:r>
              <a:rPr lang="en-MY" sz="2600" dirty="0" smtClean="0"/>
              <a:t> </a:t>
            </a:r>
            <a:r>
              <a:rPr lang="en-MY" sz="2600" dirty="0" err="1" smtClean="0"/>
              <a:t>terhad</a:t>
            </a:r>
            <a:r>
              <a:rPr lang="en-MY" sz="2600" dirty="0" smtClean="0"/>
              <a:t> (</a:t>
            </a:r>
            <a:r>
              <a:rPr lang="en-MY" sz="2600" dirty="0" err="1" smtClean="0"/>
              <a:t>masyarakat</a:t>
            </a:r>
            <a:r>
              <a:rPr lang="en-MY" sz="2600" dirty="0" smtClean="0"/>
              <a:t>; </a:t>
            </a:r>
            <a:r>
              <a:rPr lang="en-MY" sz="2600" dirty="0" err="1"/>
              <a:t>pelajar</a:t>
            </a:r>
            <a:r>
              <a:rPr lang="en-MY" sz="2600" dirty="0"/>
              <a:t> </a:t>
            </a:r>
            <a:r>
              <a:rPr lang="en-MY" sz="2600" dirty="0" err="1"/>
              <a:t>pascasiswazah</a:t>
            </a:r>
            <a:r>
              <a:rPr lang="en-MY" sz="2600" dirty="0"/>
              <a:t>, </a:t>
            </a:r>
            <a:r>
              <a:rPr lang="en-MY" sz="2600" dirty="0" err="1"/>
              <a:t>dan</a:t>
            </a:r>
            <a:r>
              <a:rPr lang="en-MY" sz="2600" dirty="0"/>
              <a:t> </a:t>
            </a:r>
            <a:r>
              <a:rPr lang="en-MY" sz="2600" dirty="0" err="1"/>
              <a:t>kalangan</a:t>
            </a:r>
            <a:r>
              <a:rPr lang="en-MY" sz="2600" dirty="0"/>
              <a:t> </a:t>
            </a:r>
            <a:r>
              <a:rPr lang="en-MY" sz="2600" dirty="0" err="1"/>
              <a:t>kelompok</a:t>
            </a:r>
            <a:r>
              <a:rPr lang="en-MY" sz="2600" dirty="0"/>
              <a:t> </a:t>
            </a:r>
            <a:r>
              <a:rPr lang="en-MY" sz="2600" dirty="0" err="1"/>
              <a:t>ahli</a:t>
            </a:r>
            <a:r>
              <a:rPr lang="en-MY" sz="2600" dirty="0"/>
              <a:t> </a:t>
            </a:r>
            <a:r>
              <a:rPr lang="en-MY" sz="2600" dirty="0" err="1"/>
              <a:t>akademik</a:t>
            </a:r>
            <a:r>
              <a:rPr lang="en-MY" sz="2600" dirty="0"/>
              <a:t> di </a:t>
            </a:r>
            <a:r>
              <a:rPr lang="en-MY" sz="2600" dirty="0" err="1" smtClean="0"/>
              <a:t>universiti</a:t>
            </a:r>
            <a:r>
              <a:rPr lang="en-MY" sz="2600" dirty="0" smtClean="0"/>
              <a:t>).</a:t>
            </a:r>
            <a:endParaRPr lang="en-MY" sz="2600" dirty="0"/>
          </a:p>
        </p:txBody>
      </p:sp>
      <p:sp>
        <p:nvSpPr>
          <p:cNvPr id="4" name="Right Arrow 3"/>
          <p:cNvSpPr/>
          <p:nvPr/>
        </p:nvSpPr>
        <p:spPr>
          <a:xfrm>
            <a:off x="4922582" y="14598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5" name="Right Arrow 4"/>
          <p:cNvSpPr/>
          <p:nvPr/>
        </p:nvSpPr>
        <p:spPr>
          <a:xfrm>
            <a:off x="7046912" y="1905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152268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98255" y="152471"/>
            <a:ext cx="8911687" cy="77155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Struktur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Asas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Laporan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Penyelidikan</a:t>
            </a:r>
            <a:endParaRPr lang="en-MY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98255" y="827772"/>
            <a:ext cx="8915400" cy="57174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MY" dirty="0" smtClean="0"/>
              <a:t>(a) </a:t>
            </a:r>
            <a:r>
              <a:rPr lang="en-MY" dirty="0" err="1" smtClean="0">
                <a:solidFill>
                  <a:schemeClr val="accent1"/>
                </a:solidFill>
              </a:rPr>
              <a:t>Judul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b) </a:t>
            </a:r>
            <a:r>
              <a:rPr lang="en-MY" dirty="0" err="1" smtClean="0"/>
              <a:t>Perakuan</a:t>
            </a:r>
            <a:r>
              <a:rPr lang="en-MY" dirty="0" smtClean="0"/>
              <a:t> </a:t>
            </a: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c) </a:t>
            </a:r>
            <a:r>
              <a:rPr lang="en-MY" dirty="0" err="1" smtClean="0"/>
              <a:t>Penghargaan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d) </a:t>
            </a:r>
            <a:r>
              <a:rPr lang="en-MY" dirty="0" err="1" smtClean="0">
                <a:solidFill>
                  <a:schemeClr val="accent1"/>
                </a:solidFill>
              </a:rPr>
              <a:t>Abstrak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e) </a:t>
            </a:r>
            <a:r>
              <a:rPr lang="en-MY" dirty="0" err="1">
                <a:solidFill>
                  <a:schemeClr val="tx1"/>
                </a:solidFill>
              </a:rPr>
              <a:t>Senarai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 smtClean="0">
                <a:solidFill>
                  <a:schemeClr val="tx1"/>
                </a:solidFill>
              </a:rPr>
              <a:t>kandungan</a:t>
            </a:r>
            <a:endParaRPr lang="en-MY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MY" dirty="0" smtClean="0">
                <a:solidFill>
                  <a:schemeClr val="tx1"/>
                </a:solidFill>
              </a:rPr>
              <a:t>(</a:t>
            </a:r>
            <a:r>
              <a:rPr lang="en-MY" dirty="0">
                <a:solidFill>
                  <a:schemeClr val="tx1"/>
                </a:solidFill>
              </a:rPr>
              <a:t>f) </a:t>
            </a:r>
            <a:r>
              <a:rPr lang="en-MY" dirty="0" err="1">
                <a:solidFill>
                  <a:schemeClr val="tx1"/>
                </a:solidFill>
              </a:rPr>
              <a:t>Senarai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jadual</a:t>
            </a:r>
            <a:r>
              <a:rPr lang="en-MY" dirty="0">
                <a:solidFill>
                  <a:schemeClr val="tx1"/>
                </a:solidFill>
              </a:rPr>
              <a:t>, </a:t>
            </a:r>
            <a:r>
              <a:rPr lang="en-MY" dirty="0" err="1">
                <a:solidFill>
                  <a:schemeClr val="tx1"/>
                </a:solidFill>
              </a:rPr>
              <a:t>ilustrasi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dan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 smtClean="0">
                <a:solidFill>
                  <a:schemeClr val="tx1"/>
                </a:solidFill>
              </a:rPr>
              <a:t>peta</a:t>
            </a:r>
            <a:endParaRPr lang="en-MY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MY" dirty="0" smtClean="0">
                <a:solidFill>
                  <a:schemeClr val="tx1"/>
                </a:solidFill>
              </a:rPr>
              <a:t>(</a:t>
            </a:r>
            <a:r>
              <a:rPr lang="en-MY" dirty="0">
                <a:solidFill>
                  <a:schemeClr val="tx1"/>
                </a:solidFill>
              </a:rPr>
              <a:t>g) </a:t>
            </a:r>
            <a:r>
              <a:rPr lang="en-MY" dirty="0" err="1">
                <a:solidFill>
                  <a:schemeClr val="tx1"/>
                </a:solidFill>
              </a:rPr>
              <a:t>Senarai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simbol</a:t>
            </a:r>
            <a:r>
              <a:rPr lang="en-MY" dirty="0">
                <a:solidFill>
                  <a:schemeClr val="tx1"/>
                </a:solidFill>
              </a:rPr>
              <a:t>, </a:t>
            </a:r>
            <a:r>
              <a:rPr lang="en-MY" dirty="0" err="1">
                <a:solidFill>
                  <a:schemeClr val="tx1"/>
                </a:solidFill>
              </a:rPr>
              <a:t>singkatan</a:t>
            </a:r>
            <a:r>
              <a:rPr lang="en-MY" dirty="0">
                <a:solidFill>
                  <a:schemeClr val="tx1"/>
                </a:solidFill>
              </a:rPr>
              <a:t>, </a:t>
            </a:r>
            <a:r>
              <a:rPr lang="en-MY" dirty="0" err="1">
                <a:solidFill>
                  <a:schemeClr val="tx1"/>
                </a:solidFill>
              </a:rPr>
              <a:t>tatanama</a:t>
            </a:r>
            <a:r>
              <a:rPr lang="en-MY" dirty="0">
                <a:solidFill>
                  <a:schemeClr val="tx1"/>
                </a:solidFill>
              </a:rPr>
              <a:t>, </a:t>
            </a:r>
            <a:r>
              <a:rPr lang="en-MY" dirty="0" err="1">
                <a:solidFill>
                  <a:schemeClr val="tx1"/>
                </a:solidFill>
              </a:rPr>
              <a:t>istilah</a:t>
            </a:r>
            <a:r>
              <a:rPr lang="en-MY" dirty="0">
                <a:solidFill>
                  <a:schemeClr val="tx1"/>
                </a:solidFill>
              </a:rPr>
              <a:t>, </a:t>
            </a:r>
            <a:r>
              <a:rPr lang="en-MY" dirty="0" err="1">
                <a:solidFill>
                  <a:schemeClr val="tx1"/>
                </a:solidFill>
              </a:rPr>
              <a:t>kes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perundangan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dan</a:t>
            </a:r>
            <a:r>
              <a:rPr lang="en-MY" dirty="0">
                <a:solidFill>
                  <a:schemeClr val="tx1"/>
                </a:solidFill>
              </a:rPr>
              <a:t> status</a:t>
            </a:r>
            <a:r>
              <a:rPr lang="en-MY" dirty="0">
                <a:solidFill>
                  <a:schemeClr val="accent1"/>
                </a:solidFill>
              </a:rPr>
              <a:t>. 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h) </a:t>
            </a:r>
            <a:r>
              <a:rPr lang="en-MY" dirty="0" err="1" smtClean="0">
                <a:solidFill>
                  <a:schemeClr val="accent1"/>
                </a:solidFill>
              </a:rPr>
              <a:t>Pengenalan</a:t>
            </a:r>
            <a:endParaRPr lang="en-MY" dirty="0" smtClean="0">
              <a:solidFill>
                <a:schemeClr val="accent1"/>
              </a:solidFill>
            </a:endParaRPr>
          </a:p>
          <a:p>
            <a:pPr marL="269875" indent="-269875">
              <a:buAutoNum type="romanLcParenBoth"/>
            </a:pPr>
            <a:r>
              <a:rPr lang="en-MY" dirty="0" err="1" smtClean="0">
                <a:solidFill>
                  <a:schemeClr val="accent1"/>
                </a:solidFill>
              </a:rPr>
              <a:t>Ulasan</a:t>
            </a:r>
            <a:r>
              <a:rPr lang="en-MY" dirty="0" smtClean="0">
                <a:solidFill>
                  <a:schemeClr val="accent1"/>
                </a:solidFill>
              </a:rPr>
              <a:t> </a:t>
            </a:r>
            <a:r>
              <a:rPr lang="en-MY" dirty="0" err="1">
                <a:solidFill>
                  <a:schemeClr val="accent1"/>
                </a:solidFill>
              </a:rPr>
              <a:t>kepustakaan</a:t>
            </a:r>
            <a:r>
              <a:rPr lang="en-MY" dirty="0">
                <a:solidFill>
                  <a:schemeClr val="accent1"/>
                </a:solidFill>
              </a:rPr>
              <a:t>/</a:t>
            </a:r>
            <a:r>
              <a:rPr lang="en-MY" dirty="0" err="1">
                <a:solidFill>
                  <a:schemeClr val="accent1"/>
                </a:solidFill>
              </a:rPr>
              <a:t>kajian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r>
              <a:rPr lang="en-MY" dirty="0" err="1">
                <a:solidFill>
                  <a:schemeClr val="accent1"/>
                </a:solidFill>
              </a:rPr>
              <a:t>literatur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(j</a:t>
            </a:r>
            <a:r>
              <a:rPr lang="en-MY" dirty="0"/>
              <a:t>) </a:t>
            </a:r>
            <a:r>
              <a:rPr lang="en-MY" dirty="0" err="1">
                <a:solidFill>
                  <a:schemeClr val="accent1"/>
                </a:solidFill>
              </a:rPr>
              <a:t>Penyataan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masalah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k) </a:t>
            </a:r>
            <a:r>
              <a:rPr lang="en-MY" dirty="0" err="1" smtClean="0">
                <a:solidFill>
                  <a:schemeClr val="accent1"/>
                </a:solidFill>
              </a:rPr>
              <a:t>Objektif</a:t>
            </a:r>
            <a:r>
              <a:rPr lang="en-MY" dirty="0" smtClean="0">
                <a:solidFill>
                  <a:schemeClr val="accent1"/>
                </a:solidFill>
              </a:rPr>
              <a:t>/</a:t>
            </a:r>
            <a:r>
              <a:rPr lang="en-MY" dirty="0" err="1" smtClean="0">
                <a:solidFill>
                  <a:schemeClr val="accent1"/>
                </a:solidFill>
              </a:rPr>
              <a:t>hipotesis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l) </a:t>
            </a:r>
            <a:r>
              <a:rPr lang="en-MY" dirty="0" err="1" smtClean="0">
                <a:solidFill>
                  <a:schemeClr val="accent1"/>
                </a:solidFill>
              </a:rPr>
              <a:t>Metodologi</a:t>
            </a:r>
            <a:r>
              <a:rPr lang="en-MY" dirty="0">
                <a:solidFill>
                  <a:schemeClr val="accent1"/>
                </a:solidFill>
              </a:rPr>
              <a:t>/</a:t>
            </a:r>
            <a:r>
              <a:rPr lang="en-MY" dirty="0" err="1" smtClean="0">
                <a:solidFill>
                  <a:schemeClr val="accent1"/>
                </a:solidFill>
              </a:rPr>
              <a:t>Kaedah</a:t>
            </a:r>
            <a:r>
              <a:rPr lang="en-MY" dirty="0" smtClean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kajian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m) </a:t>
            </a:r>
            <a:r>
              <a:rPr lang="en-MY" dirty="0">
                <a:solidFill>
                  <a:schemeClr val="accent1"/>
                </a:solidFill>
              </a:rPr>
              <a:t>Data </a:t>
            </a:r>
            <a:r>
              <a:rPr lang="en-MY" dirty="0" err="1">
                <a:solidFill>
                  <a:schemeClr val="accent1"/>
                </a:solidFill>
              </a:rPr>
              <a:t>dan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bahan</a:t>
            </a:r>
            <a:endParaRPr lang="en-MY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(n</a:t>
            </a:r>
            <a:r>
              <a:rPr lang="en-MY" dirty="0"/>
              <a:t>) </a:t>
            </a:r>
            <a:r>
              <a:rPr lang="en-MY" dirty="0" err="1" smtClean="0">
                <a:solidFill>
                  <a:schemeClr val="accent1"/>
                </a:solidFill>
              </a:rPr>
              <a:t>Analisis</a:t>
            </a:r>
            <a:endParaRPr lang="en-MY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(o</a:t>
            </a:r>
            <a:r>
              <a:rPr lang="en-MY" dirty="0"/>
              <a:t>) </a:t>
            </a:r>
            <a:r>
              <a:rPr lang="en-MY" dirty="0" err="1" smtClean="0">
                <a:solidFill>
                  <a:schemeClr val="accent1"/>
                </a:solidFill>
              </a:rPr>
              <a:t>Penemuan</a:t>
            </a:r>
            <a:r>
              <a:rPr lang="en-MY" dirty="0" smtClean="0">
                <a:solidFill>
                  <a:schemeClr val="accent1"/>
                </a:solidFill>
              </a:rPr>
              <a:t>/</a:t>
            </a:r>
            <a:r>
              <a:rPr lang="en-MY" dirty="0" err="1">
                <a:solidFill>
                  <a:schemeClr val="accent1"/>
                </a:solidFill>
              </a:rPr>
              <a:t>d</a:t>
            </a:r>
            <a:r>
              <a:rPr lang="en-MY" dirty="0" err="1" smtClean="0">
                <a:solidFill>
                  <a:schemeClr val="accent1"/>
                </a:solidFill>
              </a:rPr>
              <a:t>apatan</a:t>
            </a:r>
            <a:r>
              <a:rPr lang="en-MY" dirty="0" smtClean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dan</a:t>
            </a:r>
            <a:r>
              <a:rPr lang="en-MY" dirty="0" smtClean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perbincangan</a:t>
            </a:r>
            <a:endParaRPr lang="en-MY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(p</a:t>
            </a:r>
            <a:r>
              <a:rPr lang="en-MY" dirty="0"/>
              <a:t>) </a:t>
            </a:r>
            <a:r>
              <a:rPr lang="en-MY" dirty="0" err="1">
                <a:solidFill>
                  <a:schemeClr val="accent1"/>
                </a:solidFill>
              </a:rPr>
              <a:t>Kesimpulan</a:t>
            </a:r>
            <a:r>
              <a:rPr lang="en-MY" dirty="0">
                <a:solidFill>
                  <a:schemeClr val="accent1"/>
                </a:solidFill>
              </a:rPr>
              <a:t>/</a:t>
            </a:r>
            <a:r>
              <a:rPr lang="en-MY" dirty="0" err="1">
                <a:solidFill>
                  <a:schemeClr val="accent1"/>
                </a:solidFill>
              </a:rPr>
              <a:t>cadangan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endParaRPr lang="en-MY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MY" dirty="0" smtClean="0"/>
              <a:t>(</a:t>
            </a:r>
            <a:r>
              <a:rPr lang="en-MY" dirty="0"/>
              <a:t>q) </a:t>
            </a:r>
            <a:r>
              <a:rPr lang="en-MY" dirty="0" err="1" smtClean="0">
                <a:solidFill>
                  <a:schemeClr val="accent1"/>
                </a:solidFill>
              </a:rPr>
              <a:t>Lampiran</a:t>
            </a:r>
            <a:r>
              <a:rPr lang="en-MY" dirty="0" smtClean="0">
                <a:solidFill>
                  <a:schemeClr val="accent1"/>
                </a:solidFill>
              </a:rPr>
              <a:t>, </a:t>
            </a:r>
            <a:r>
              <a:rPr lang="en-MY" dirty="0" err="1" smtClean="0">
                <a:solidFill>
                  <a:schemeClr val="accent1"/>
                </a:solidFill>
              </a:rPr>
              <a:t>Rujukan</a:t>
            </a:r>
            <a:r>
              <a:rPr lang="en-MY" dirty="0" smtClean="0">
                <a:solidFill>
                  <a:schemeClr val="accent1"/>
                </a:solidFill>
              </a:rPr>
              <a:t> </a:t>
            </a:r>
            <a:r>
              <a:rPr lang="en-MY" dirty="0" err="1">
                <a:solidFill>
                  <a:schemeClr val="accent1"/>
                </a:solidFill>
              </a:rPr>
              <a:t>atau</a:t>
            </a:r>
            <a:r>
              <a:rPr lang="en-MY" dirty="0">
                <a:solidFill>
                  <a:schemeClr val="accent1"/>
                </a:solidFill>
              </a:rPr>
              <a:t> </a:t>
            </a:r>
            <a:r>
              <a:rPr lang="en-MY" dirty="0" err="1" smtClean="0">
                <a:solidFill>
                  <a:schemeClr val="accent1"/>
                </a:solidFill>
              </a:rPr>
              <a:t>Bibliografi</a:t>
            </a:r>
            <a:endParaRPr lang="en-MY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393104"/>
            <a:ext cx="8911687" cy="71380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Pengenalan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Karya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Ilmiah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638" y="1106906"/>
            <a:ext cx="8915400" cy="5123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MY" dirty="0" err="1"/>
              <a:t>Realitinya</a:t>
            </a:r>
            <a:r>
              <a:rPr lang="en-MY" dirty="0"/>
              <a:t>, </a:t>
            </a:r>
            <a:r>
              <a:rPr lang="en-MY" dirty="0" err="1"/>
              <a:t>sesebuah</a:t>
            </a:r>
            <a:r>
              <a:rPr lang="en-MY" dirty="0"/>
              <a:t> </a:t>
            </a:r>
            <a:r>
              <a:rPr lang="en-MY" b="1" dirty="0" err="1"/>
              <a:t>karya</a:t>
            </a:r>
            <a:r>
              <a:rPr lang="en-MY" b="1" dirty="0"/>
              <a:t> </a:t>
            </a:r>
            <a:r>
              <a:rPr lang="en-MY" b="1" dirty="0" err="1"/>
              <a:t>besar</a:t>
            </a:r>
            <a:r>
              <a:rPr lang="en-MY" b="1" dirty="0"/>
              <a:t> </a:t>
            </a:r>
            <a:r>
              <a:rPr lang="en-MY" dirty="0"/>
              <a:t>yang </a:t>
            </a:r>
            <a:r>
              <a:rPr lang="en-MY" dirty="0" err="1"/>
              <a:t>diterbitkan</a:t>
            </a:r>
            <a:r>
              <a:rPr lang="en-MY" dirty="0"/>
              <a:t> </a:t>
            </a:r>
            <a:r>
              <a:rPr lang="en-MY" dirty="0" err="1" smtClean="0"/>
              <a:t>bermula</a:t>
            </a:r>
            <a:r>
              <a:rPr lang="en-MY" dirty="0" smtClean="0"/>
              <a:t> </a:t>
            </a:r>
            <a:r>
              <a:rPr lang="en-MY" dirty="0" err="1"/>
              <a:t>daripada</a:t>
            </a:r>
            <a:r>
              <a:rPr lang="en-MY" dirty="0"/>
              <a:t> </a:t>
            </a:r>
            <a:r>
              <a:rPr lang="en-MY" dirty="0" err="1"/>
              <a:t>hasil</a:t>
            </a:r>
            <a:r>
              <a:rPr lang="en-MY" dirty="0"/>
              <a:t> </a:t>
            </a:r>
            <a:r>
              <a:rPr lang="en-MY" dirty="0" err="1"/>
              <a:t>penyelidikan</a:t>
            </a:r>
            <a:r>
              <a:rPr lang="en-MY" dirty="0"/>
              <a:t>. </a:t>
            </a:r>
            <a:endParaRPr lang="en-MY" dirty="0" smtClean="0"/>
          </a:p>
          <a:p>
            <a:pPr>
              <a:lnSpc>
                <a:spcPct val="150000"/>
              </a:lnSpc>
            </a:pPr>
            <a:r>
              <a:rPr lang="en-MY" dirty="0" err="1"/>
              <a:t>T</a:t>
            </a:r>
            <a:r>
              <a:rPr lang="en-MY" dirty="0" err="1" smtClean="0"/>
              <a:t>esis</a:t>
            </a:r>
            <a:r>
              <a:rPr lang="en-MY" dirty="0"/>
              <a:t>, </a:t>
            </a:r>
            <a:r>
              <a:rPr lang="en-MY" dirty="0" err="1"/>
              <a:t>disertasi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laporan</a:t>
            </a:r>
            <a:r>
              <a:rPr lang="en-MY" dirty="0"/>
              <a:t> </a:t>
            </a:r>
            <a:r>
              <a:rPr lang="en-MY" dirty="0" err="1"/>
              <a:t>penyelidikan</a:t>
            </a:r>
            <a:r>
              <a:rPr lang="en-MY" dirty="0"/>
              <a:t> yang </a:t>
            </a:r>
            <a:r>
              <a:rPr lang="en-MY" b="1" dirty="0" err="1"/>
              <a:t>luar</a:t>
            </a:r>
            <a:r>
              <a:rPr lang="en-MY" b="1" dirty="0"/>
              <a:t> </a:t>
            </a:r>
            <a:r>
              <a:rPr lang="en-MY" b="1" dirty="0" err="1"/>
              <a:t>biasa</a:t>
            </a:r>
            <a:r>
              <a:rPr lang="en-MY" b="1" dirty="0"/>
              <a:t>, </a:t>
            </a:r>
            <a:r>
              <a:rPr lang="en-MY" b="1" dirty="0" err="1" smtClean="0"/>
              <a:t>menarik</a:t>
            </a:r>
            <a:r>
              <a:rPr lang="en-MY" b="1" dirty="0" smtClean="0"/>
              <a:t>, </a:t>
            </a:r>
            <a:r>
              <a:rPr lang="en-MY" b="1" dirty="0" err="1" smtClean="0"/>
              <a:t>penemuan</a:t>
            </a:r>
            <a:r>
              <a:rPr lang="en-MY" b="1" dirty="0" smtClean="0"/>
              <a:t> </a:t>
            </a:r>
            <a:r>
              <a:rPr lang="en-MY" b="1" dirty="0" err="1" smtClean="0"/>
              <a:t>baharu</a:t>
            </a:r>
            <a:r>
              <a:rPr lang="en-MY" dirty="0" smtClean="0"/>
              <a:t>, </a:t>
            </a:r>
            <a:r>
              <a:rPr lang="en-MY" dirty="0" err="1" smtClean="0"/>
              <a:t>mempunyai</a:t>
            </a:r>
            <a:r>
              <a:rPr lang="en-MY" dirty="0" smtClean="0"/>
              <a:t> </a:t>
            </a:r>
            <a:r>
              <a:rPr lang="en-MY" dirty="0" err="1"/>
              <a:t>peluang</a:t>
            </a:r>
            <a:r>
              <a:rPr lang="en-MY" dirty="0"/>
              <a:t> </a:t>
            </a:r>
            <a:r>
              <a:rPr lang="en-MY" dirty="0" err="1" smtClean="0"/>
              <a:t>untuk</a:t>
            </a:r>
            <a:r>
              <a:rPr lang="en-MY" dirty="0"/>
              <a:t> </a:t>
            </a:r>
            <a:r>
              <a:rPr lang="en-MY" dirty="0" err="1" smtClean="0"/>
              <a:t>diterbitkan</a:t>
            </a:r>
            <a:r>
              <a:rPr lang="en-MY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MY" dirty="0" err="1"/>
              <a:t>P</a:t>
            </a:r>
            <a:r>
              <a:rPr lang="en-MY" dirty="0" err="1" smtClean="0"/>
              <a:t>ersoalannya</a:t>
            </a:r>
            <a:r>
              <a:rPr lang="en-MY" dirty="0" smtClean="0"/>
              <a:t>                     </a:t>
            </a:r>
            <a:r>
              <a:rPr lang="en-MY" dirty="0" err="1" smtClean="0"/>
              <a:t>apa</a:t>
            </a:r>
            <a:r>
              <a:rPr lang="en-MY" dirty="0" smtClean="0"/>
              <a:t> yang </a:t>
            </a:r>
            <a:r>
              <a:rPr lang="en-MY" dirty="0" err="1" smtClean="0"/>
              <a:t>menyebabkan</a:t>
            </a:r>
            <a:r>
              <a:rPr lang="en-MY" dirty="0" smtClean="0"/>
              <a:t> </a:t>
            </a:r>
            <a:r>
              <a:rPr lang="en-MY" dirty="0" err="1" smtClean="0"/>
              <a:t>hasil</a:t>
            </a:r>
            <a:r>
              <a:rPr lang="en-MY" dirty="0" smtClean="0"/>
              <a:t> </a:t>
            </a:r>
            <a:r>
              <a:rPr lang="en-MY" dirty="0" err="1" smtClean="0"/>
              <a:t>kajian</a:t>
            </a:r>
            <a:r>
              <a:rPr lang="en-MY" dirty="0" smtClean="0"/>
              <a:t> </a:t>
            </a:r>
            <a:r>
              <a:rPr lang="en-MY" dirty="0" err="1" smtClean="0"/>
              <a:t>itu</a:t>
            </a:r>
            <a:r>
              <a:rPr lang="en-MY" dirty="0" smtClean="0"/>
              <a:t> </a:t>
            </a:r>
            <a:r>
              <a:rPr lang="en-MY" dirty="0" err="1"/>
              <a:t>luar</a:t>
            </a:r>
            <a:r>
              <a:rPr lang="en-MY" dirty="0"/>
              <a:t> </a:t>
            </a:r>
            <a:r>
              <a:rPr lang="en-MY" dirty="0" err="1"/>
              <a:t>biasa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komuniti</a:t>
            </a:r>
            <a:r>
              <a:rPr lang="en-MY" dirty="0"/>
              <a:t> </a:t>
            </a:r>
            <a:r>
              <a:rPr lang="en-MY" dirty="0" err="1"/>
              <a:t>akademik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penyelidik</a:t>
            </a:r>
            <a:r>
              <a:rPr lang="en-MY" dirty="0"/>
              <a:t>, </a:t>
            </a:r>
            <a:r>
              <a:rPr lang="en-MY" dirty="0" err="1"/>
              <a:t>bahkan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 smtClean="0"/>
              <a:t>masyarakat</a:t>
            </a:r>
            <a:r>
              <a:rPr lang="en-MY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/>
              <a:t>Lazimnya</a:t>
            </a:r>
            <a:r>
              <a:rPr lang="en-MY" dirty="0" smtClean="0"/>
              <a:t> </a:t>
            </a:r>
            <a:r>
              <a:rPr lang="en-MY" dirty="0" err="1"/>
              <a:t>tesis</a:t>
            </a:r>
            <a:r>
              <a:rPr lang="en-MY" dirty="0"/>
              <a:t>, </a:t>
            </a:r>
            <a:r>
              <a:rPr lang="en-MY" dirty="0" err="1"/>
              <a:t>disertasi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laporan</a:t>
            </a:r>
            <a:r>
              <a:rPr lang="en-MY" dirty="0"/>
              <a:t> </a:t>
            </a:r>
            <a:r>
              <a:rPr lang="en-MY" dirty="0" err="1"/>
              <a:t>penyelidikan</a:t>
            </a:r>
            <a:r>
              <a:rPr lang="en-MY" dirty="0"/>
              <a:t> yang </a:t>
            </a:r>
            <a:r>
              <a:rPr lang="en-MY" b="1" dirty="0" err="1"/>
              <a:t>tidak</a:t>
            </a:r>
            <a:r>
              <a:rPr lang="en-MY" b="1" dirty="0"/>
              <a:t> </a:t>
            </a:r>
            <a:r>
              <a:rPr lang="en-MY" b="1" dirty="0" err="1"/>
              <a:t>disemak</a:t>
            </a:r>
            <a:r>
              <a:rPr lang="en-MY" b="1" dirty="0"/>
              <a:t> </a:t>
            </a:r>
            <a:r>
              <a:rPr lang="en-MY" b="1" dirty="0" err="1" smtClean="0"/>
              <a:t>semula</a:t>
            </a:r>
            <a:r>
              <a:rPr lang="en-MY" dirty="0" smtClean="0"/>
              <a:t>, </a:t>
            </a:r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/>
              <a:t>sampai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tahap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diterbitkan</a:t>
            </a:r>
            <a:r>
              <a:rPr lang="en-MY" dirty="0"/>
              <a:t>. </a:t>
            </a:r>
            <a:endParaRPr lang="en-MY" dirty="0" smtClean="0"/>
          </a:p>
          <a:p>
            <a:pPr>
              <a:lnSpc>
                <a:spcPct val="150000"/>
              </a:lnSpc>
            </a:pPr>
            <a:r>
              <a:rPr lang="en-MY" dirty="0" err="1" smtClean="0"/>
              <a:t>Bagi</a:t>
            </a:r>
            <a:r>
              <a:rPr lang="en-MY" dirty="0" smtClean="0"/>
              <a:t> </a:t>
            </a:r>
            <a:r>
              <a:rPr lang="en-MY" dirty="0" err="1"/>
              <a:t>tujuan</a:t>
            </a:r>
            <a:r>
              <a:rPr lang="en-MY" dirty="0"/>
              <a:t> </a:t>
            </a:r>
            <a:r>
              <a:rPr lang="en-MY" dirty="0" err="1"/>
              <a:t>penerbitan</a:t>
            </a:r>
            <a:r>
              <a:rPr lang="en-MY" dirty="0"/>
              <a:t> </a:t>
            </a:r>
            <a:r>
              <a:rPr lang="en-MY" dirty="0" err="1" smtClean="0"/>
              <a:t>buku</a:t>
            </a:r>
            <a:r>
              <a:rPr lang="en-MY" dirty="0" smtClean="0"/>
              <a:t>, </a:t>
            </a:r>
            <a:r>
              <a:rPr lang="en-MY" dirty="0" err="1"/>
              <a:t>bahan</a:t>
            </a:r>
            <a:r>
              <a:rPr lang="en-MY" dirty="0"/>
              <a:t> </a:t>
            </a:r>
            <a:r>
              <a:rPr lang="en-MY" dirty="0" err="1"/>
              <a:t>tersebut</a:t>
            </a:r>
            <a:r>
              <a:rPr lang="en-MY" dirty="0"/>
              <a:t> </a:t>
            </a:r>
            <a:r>
              <a:rPr lang="en-MY" b="1" dirty="0" err="1"/>
              <a:t>perlu</a:t>
            </a:r>
            <a:r>
              <a:rPr lang="en-MY" b="1" dirty="0"/>
              <a:t> </a:t>
            </a:r>
            <a:r>
              <a:rPr lang="en-MY" b="1" dirty="0" err="1"/>
              <a:t>diubah</a:t>
            </a:r>
            <a:r>
              <a:rPr lang="en-MY" b="1" dirty="0"/>
              <a:t> </a:t>
            </a:r>
            <a:r>
              <a:rPr lang="en-MY" b="1" dirty="0" err="1"/>
              <a:t>dan</a:t>
            </a:r>
            <a:r>
              <a:rPr lang="en-MY" b="1" dirty="0"/>
              <a:t> </a:t>
            </a:r>
            <a:r>
              <a:rPr lang="en-MY" b="1" dirty="0" err="1"/>
              <a:t>diolah</a:t>
            </a:r>
            <a:r>
              <a:rPr lang="en-MY" b="1" dirty="0"/>
              <a:t> </a:t>
            </a:r>
            <a:r>
              <a:rPr lang="en-MY" dirty="0"/>
              <a:t>agar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kaedah</a:t>
            </a:r>
            <a:r>
              <a:rPr lang="en-MY" dirty="0"/>
              <a:t> </a:t>
            </a:r>
            <a:r>
              <a:rPr lang="en-MY" dirty="0" err="1"/>
              <a:t>penyampaian</a:t>
            </a:r>
            <a:r>
              <a:rPr lang="en-MY" dirty="0"/>
              <a:t> </a:t>
            </a:r>
            <a:r>
              <a:rPr lang="en-MY" dirty="0" err="1"/>
              <a:t>menjadi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 </a:t>
            </a:r>
            <a:r>
              <a:rPr lang="en-MY" dirty="0" err="1"/>
              <a:t>difahami</a:t>
            </a:r>
            <a:r>
              <a:rPr lang="en-MY" dirty="0"/>
              <a:t>,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terlalu</a:t>
            </a:r>
            <a:r>
              <a:rPr lang="en-MY" dirty="0"/>
              <a:t> </a:t>
            </a:r>
            <a:r>
              <a:rPr lang="en-MY" dirty="0" err="1"/>
              <a:t>terikat</a:t>
            </a:r>
            <a:r>
              <a:rPr lang="en-MY" dirty="0"/>
              <a:t> rigid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kerangka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ciri</a:t>
            </a:r>
            <a:r>
              <a:rPr lang="en-MY" dirty="0"/>
              <a:t> </a:t>
            </a:r>
            <a:r>
              <a:rPr lang="en-MY" dirty="0" err="1" smtClean="0"/>
              <a:t>akademik</a:t>
            </a:r>
            <a:r>
              <a:rPr lang="en-MY" dirty="0" smtClean="0"/>
              <a:t>.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4735629" y="30704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982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458" y="624110"/>
            <a:ext cx="8911687" cy="819679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</a:rPr>
              <a:t>Takrif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</a:rPr>
              <a:t>Karya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</a:rPr>
              <a:t>Ilmiah</a:t>
            </a:r>
            <a:r>
              <a:rPr lang="en-US" sz="4000" b="1" dirty="0" smtClean="0">
                <a:solidFill>
                  <a:schemeClr val="accent1"/>
                </a:solidFill>
              </a:rPr>
              <a:t> (MAPIM)</a:t>
            </a:r>
            <a:endParaRPr lang="en-MY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458" y="1443789"/>
            <a:ext cx="8915400" cy="469712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arya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membentangkan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persoalan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kajian</a:t>
            </a:r>
            <a:r>
              <a:rPr lang="en-US" sz="2000" dirty="0" smtClean="0"/>
              <a:t>;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baharu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;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asli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nukilan</a:t>
            </a:r>
            <a:r>
              <a:rPr lang="en-US" sz="2000" dirty="0" smtClean="0"/>
              <a:t>; 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pengarang</a:t>
            </a:r>
            <a:r>
              <a:rPr lang="en-US" sz="2000" dirty="0" smtClean="0"/>
              <a:t> yang  </a:t>
            </a:r>
            <a:r>
              <a:rPr lang="en-US" sz="2000" b="1" dirty="0" err="1" smtClean="0"/>
              <a:t>berwibawa</a:t>
            </a:r>
            <a:r>
              <a:rPr lang="en-US" sz="2000" dirty="0" smtClean="0"/>
              <a:t> (</a:t>
            </a:r>
            <a:r>
              <a:rPr lang="en-US" sz="2000" dirty="0" err="1" smtClean="0"/>
              <a:t>sarjana</a:t>
            </a:r>
            <a:r>
              <a:rPr lang="en-US" sz="2000" dirty="0" smtClean="0"/>
              <a:t>) yang; </a:t>
            </a:r>
            <a:r>
              <a:rPr lang="en-US" sz="2000" dirty="0" err="1"/>
              <a:t>d</a:t>
            </a:r>
            <a:r>
              <a:rPr lang="en-US" sz="2000" dirty="0" err="1" smtClean="0"/>
              <a:t>i</a:t>
            </a:r>
            <a:r>
              <a:rPr lang="en-US" sz="2000" b="1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</a:t>
            </a:r>
            <a:r>
              <a:rPr lang="en-US" sz="2000" dirty="0" smtClean="0"/>
              <a:t>;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b="1" dirty="0" smtClean="0"/>
              <a:t>formal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piawai</a:t>
            </a:r>
            <a:r>
              <a:rPr lang="en-US" sz="2000" dirty="0" smtClean="0"/>
              <a:t>;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; </a:t>
            </a:r>
            <a:r>
              <a:rPr lang="en-US" sz="2000" b="1" dirty="0" err="1" smtClean="0">
                <a:solidFill>
                  <a:schemeClr val="tx1"/>
                </a:solidFill>
              </a:rPr>
              <a:t>hasil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penyelidikan</a:t>
            </a:r>
            <a:r>
              <a:rPr lang="en-US" sz="2000" dirty="0" smtClean="0"/>
              <a:t>; </a:t>
            </a:r>
            <a:r>
              <a:rPr lang="en-US" sz="2000" b="1" dirty="0" err="1" smtClean="0"/>
              <a:t>diwasit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rakan</a:t>
            </a:r>
            <a:r>
              <a:rPr lang="en-US" sz="2000" dirty="0" smtClean="0"/>
              <a:t> </a:t>
            </a:r>
            <a:r>
              <a:rPr lang="en-US" sz="2000" dirty="0" err="1" smtClean="0"/>
              <a:t>sejawat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; </a:t>
            </a:r>
            <a:r>
              <a:rPr lang="en-US" sz="2000" dirty="0" err="1" smtClean="0"/>
              <a:t>diterbitkan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penerbit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berwibawa</a:t>
            </a:r>
            <a:r>
              <a:rPr lang="en-US" sz="2000" dirty="0" smtClean="0"/>
              <a:t>.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3363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704" y="531500"/>
            <a:ext cx="8911687" cy="76192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Jenis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G</a:t>
            </a:r>
            <a:r>
              <a:rPr lang="en-US" b="1" dirty="0" smtClean="0">
                <a:solidFill>
                  <a:schemeClr val="accent1"/>
                </a:solidFill>
              </a:rPr>
              <a:t>aya </a:t>
            </a:r>
            <a:r>
              <a:rPr lang="en-US" b="1" dirty="0" err="1" smtClean="0">
                <a:solidFill>
                  <a:schemeClr val="accent1"/>
                </a:solidFill>
              </a:rPr>
              <a:t>Penulisan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Ilmiah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704" y="1293428"/>
            <a:ext cx="8915400" cy="5877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sz="7400" b="1" dirty="0" smtClean="0"/>
              <a:t>Gaya </a:t>
            </a:r>
            <a:r>
              <a:rPr lang="en-US" sz="7400" b="1" dirty="0" err="1" smtClean="0"/>
              <a:t>ilmiah</a:t>
            </a:r>
            <a:r>
              <a:rPr lang="en-US" sz="7400" b="1" dirty="0" smtClean="0"/>
              <a:t> </a:t>
            </a:r>
            <a:r>
              <a:rPr lang="en-US" sz="7400" dirty="0" err="1"/>
              <a:t>bermaksud</a:t>
            </a:r>
            <a:r>
              <a:rPr lang="en-US" sz="7400" dirty="0"/>
              <a:t> </a:t>
            </a:r>
            <a:r>
              <a:rPr lang="en-US" sz="7400" dirty="0" err="1"/>
              <a:t>buku</a:t>
            </a:r>
            <a:r>
              <a:rPr lang="en-US" sz="7400" dirty="0"/>
              <a:t> yang </a:t>
            </a:r>
            <a:r>
              <a:rPr lang="en-US" sz="7400" dirty="0" err="1"/>
              <a:t>ditulis</a:t>
            </a:r>
            <a:r>
              <a:rPr lang="en-US" sz="7400" dirty="0"/>
              <a:t> </a:t>
            </a:r>
            <a:r>
              <a:rPr lang="en-US" sz="7400" dirty="0" err="1"/>
              <a:t>secara</a:t>
            </a:r>
            <a:r>
              <a:rPr lang="en-US" sz="7400" dirty="0"/>
              <a:t> </a:t>
            </a:r>
            <a:r>
              <a:rPr lang="en-US" sz="7400" b="1" dirty="0" err="1"/>
              <a:t>sistematik</a:t>
            </a:r>
            <a:r>
              <a:rPr lang="en-US" sz="7400" b="1" dirty="0"/>
              <a:t> </a:t>
            </a:r>
            <a:r>
              <a:rPr lang="en-US" sz="7400" dirty="0" err="1"/>
              <a:t>berasaskan</a:t>
            </a:r>
            <a:r>
              <a:rPr lang="en-US" sz="7400" dirty="0"/>
              <a:t> </a:t>
            </a:r>
            <a:r>
              <a:rPr lang="en-US" sz="7400" dirty="0" err="1"/>
              <a:t>fakta</a:t>
            </a:r>
            <a:r>
              <a:rPr lang="en-US" sz="7400" dirty="0"/>
              <a:t> </a:t>
            </a:r>
            <a:r>
              <a:rPr lang="en-US" sz="7400" dirty="0" err="1"/>
              <a:t>dan</a:t>
            </a:r>
            <a:r>
              <a:rPr lang="en-US" sz="7400" dirty="0"/>
              <a:t> </a:t>
            </a:r>
            <a:r>
              <a:rPr lang="en-US" sz="7400" dirty="0" err="1"/>
              <a:t>hasil</a:t>
            </a:r>
            <a:r>
              <a:rPr lang="en-US" sz="7400" dirty="0"/>
              <a:t> </a:t>
            </a:r>
            <a:r>
              <a:rPr lang="en-US" sz="7400" b="1" dirty="0" err="1"/>
              <a:t>penyelidikan</a:t>
            </a:r>
            <a:r>
              <a:rPr lang="en-US" sz="7400" b="1" dirty="0"/>
              <a:t> </a:t>
            </a:r>
            <a:r>
              <a:rPr lang="en-US" sz="7400" dirty="0"/>
              <a:t>yang </a:t>
            </a:r>
            <a:r>
              <a:rPr lang="en-US" sz="7400" b="1" dirty="0" err="1"/>
              <a:t>dianalisis</a:t>
            </a:r>
            <a:r>
              <a:rPr lang="en-US" sz="7400" dirty="0"/>
              <a:t> </a:t>
            </a:r>
            <a:r>
              <a:rPr lang="en-US" sz="7400" dirty="0" err="1"/>
              <a:t>secara</a:t>
            </a:r>
            <a:r>
              <a:rPr lang="en-US" sz="7400" dirty="0"/>
              <a:t> </a:t>
            </a:r>
            <a:r>
              <a:rPr lang="en-US" sz="7400" dirty="0" err="1"/>
              <a:t>kritis</a:t>
            </a:r>
            <a:r>
              <a:rPr lang="en-US" sz="7400" dirty="0"/>
              <a:t> </a:t>
            </a:r>
            <a:r>
              <a:rPr lang="en-US" sz="7400" dirty="0" err="1"/>
              <a:t>melalui</a:t>
            </a:r>
            <a:r>
              <a:rPr lang="en-US" sz="7400" dirty="0"/>
              <a:t> </a:t>
            </a:r>
            <a:r>
              <a:rPr lang="en-US" sz="7400" b="1" dirty="0" err="1"/>
              <a:t>penghujahan</a:t>
            </a:r>
            <a:r>
              <a:rPr lang="en-US" sz="7400" b="1" dirty="0"/>
              <a:t> </a:t>
            </a:r>
            <a:r>
              <a:rPr lang="en-US" sz="7400" b="1" dirty="0" err="1"/>
              <a:t>ilmiah</a:t>
            </a:r>
            <a:r>
              <a:rPr lang="en-US" sz="7400" dirty="0"/>
              <a:t>, </a:t>
            </a:r>
            <a:r>
              <a:rPr lang="en-US" sz="7400" dirty="0" err="1">
                <a:solidFill>
                  <a:srgbClr val="C00000"/>
                </a:solidFill>
              </a:rPr>
              <a:t>bukan</a:t>
            </a:r>
            <a:r>
              <a:rPr lang="en-US" sz="7400" dirty="0"/>
              <a:t> </a:t>
            </a:r>
            <a:r>
              <a:rPr lang="en-US" sz="7400" dirty="0" err="1"/>
              <a:t>penulisan</a:t>
            </a:r>
            <a:r>
              <a:rPr lang="en-US" sz="7400" dirty="0"/>
              <a:t> </a:t>
            </a:r>
            <a:r>
              <a:rPr lang="en-US" sz="7400" dirty="0" err="1"/>
              <a:t>kreatif</a:t>
            </a:r>
            <a:r>
              <a:rPr lang="en-US" sz="7400" dirty="0"/>
              <a:t> yang </a:t>
            </a:r>
            <a:r>
              <a:rPr lang="en-US" sz="7400" dirty="0" err="1"/>
              <a:t>ditulis</a:t>
            </a:r>
            <a:r>
              <a:rPr lang="en-US" sz="7400" dirty="0"/>
              <a:t> </a:t>
            </a:r>
            <a:r>
              <a:rPr lang="en-US" sz="7400" dirty="0" err="1"/>
              <a:t>berasaskan</a:t>
            </a:r>
            <a:r>
              <a:rPr lang="en-US" sz="7400" dirty="0"/>
              <a:t> </a:t>
            </a:r>
            <a:r>
              <a:rPr lang="en-US" sz="7400" dirty="0" err="1" smtClean="0"/>
              <a:t>imaginasi</a:t>
            </a:r>
            <a:r>
              <a:rPr lang="en-US" sz="7400" dirty="0" smtClean="0"/>
              <a:t>, </a:t>
            </a:r>
            <a:r>
              <a:rPr lang="en-US" sz="7400" dirty="0" err="1" smtClean="0"/>
              <a:t>pengamatan</a:t>
            </a:r>
            <a:r>
              <a:rPr lang="en-US" sz="7400" dirty="0" smtClean="0"/>
              <a:t>, </a:t>
            </a:r>
            <a:r>
              <a:rPr lang="en-US" sz="7400" dirty="0" err="1" smtClean="0"/>
              <a:t>pengalaman</a:t>
            </a:r>
            <a:r>
              <a:rPr lang="en-US" sz="7400" dirty="0" smtClean="0"/>
              <a:t> </a:t>
            </a:r>
            <a:r>
              <a:rPr lang="en-US" sz="7400" dirty="0" err="1"/>
              <a:t>atau</a:t>
            </a:r>
            <a:r>
              <a:rPr lang="en-US" sz="7400" dirty="0"/>
              <a:t> </a:t>
            </a:r>
            <a:r>
              <a:rPr lang="en-US" sz="7400" dirty="0" err="1"/>
              <a:t>penulisan</a:t>
            </a:r>
            <a:r>
              <a:rPr lang="en-US" sz="7400" dirty="0"/>
              <a:t> </a:t>
            </a:r>
            <a:r>
              <a:rPr lang="en-US" sz="7400" dirty="0" err="1"/>
              <a:t>kewartawanan</a:t>
            </a:r>
            <a:r>
              <a:rPr lang="en-US" sz="7400" dirty="0"/>
              <a:t>. </a:t>
            </a:r>
          </a:p>
          <a:p>
            <a:pPr>
              <a:lnSpc>
                <a:spcPct val="160000"/>
              </a:lnSpc>
            </a:pPr>
            <a:r>
              <a:rPr lang="en-US" sz="7400" b="1" dirty="0" smtClean="0"/>
              <a:t>Gaya </a:t>
            </a:r>
            <a:r>
              <a:rPr lang="en-US" sz="7400" b="1" dirty="0" err="1"/>
              <a:t>ilmiah</a:t>
            </a:r>
            <a:r>
              <a:rPr lang="en-US" sz="7400" b="1" dirty="0"/>
              <a:t> popular </a:t>
            </a:r>
            <a:r>
              <a:rPr lang="en-US" sz="7400" dirty="0" err="1"/>
              <a:t>bermaksud</a:t>
            </a:r>
            <a:r>
              <a:rPr lang="en-US" sz="7400" dirty="0"/>
              <a:t> </a:t>
            </a:r>
            <a:r>
              <a:rPr lang="en-US" sz="7400" dirty="0" err="1"/>
              <a:t>buku</a:t>
            </a:r>
            <a:r>
              <a:rPr lang="en-US" sz="7400" dirty="0"/>
              <a:t> yang </a:t>
            </a:r>
            <a:r>
              <a:rPr lang="en-US" sz="7400" dirty="0" err="1"/>
              <a:t>ditulis</a:t>
            </a:r>
            <a:r>
              <a:rPr lang="en-US" sz="7400" dirty="0"/>
              <a:t> </a:t>
            </a:r>
            <a:r>
              <a:rPr lang="en-US" sz="7400" dirty="0" err="1"/>
              <a:t>secara</a:t>
            </a:r>
            <a:r>
              <a:rPr lang="en-US" sz="7400" dirty="0"/>
              <a:t> </a:t>
            </a:r>
            <a:r>
              <a:rPr lang="en-US" sz="7400" dirty="0" err="1"/>
              <a:t>sistematik</a:t>
            </a:r>
            <a:r>
              <a:rPr lang="en-US" sz="7400" dirty="0"/>
              <a:t> </a:t>
            </a:r>
            <a:r>
              <a:rPr lang="en-US" sz="7400" dirty="0" err="1"/>
              <a:t>berasaskan</a:t>
            </a:r>
            <a:r>
              <a:rPr lang="en-US" sz="7400" dirty="0"/>
              <a:t> </a:t>
            </a:r>
            <a:r>
              <a:rPr lang="en-US" sz="7400" dirty="0" err="1"/>
              <a:t>fakta</a:t>
            </a:r>
            <a:r>
              <a:rPr lang="en-US" sz="7400" dirty="0"/>
              <a:t> </a:t>
            </a:r>
            <a:r>
              <a:rPr lang="en-US" sz="7400" dirty="0" err="1"/>
              <a:t>dan</a:t>
            </a:r>
            <a:r>
              <a:rPr lang="en-US" sz="7400" dirty="0"/>
              <a:t> </a:t>
            </a:r>
            <a:r>
              <a:rPr lang="en-US" sz="7400" dirty="0" err="1"/>
              <a:t>hasil</a:t>
            </a:r>
            <a:r>
              <a:rPr lang="en-US" sz="7400" dirty="0"/>
              <a:t> </a:t>
            </a:r>
            <a:r>
              <a:rPr lang="en-US" sz="7400" dirty="0" err="1"/>
              <a:t>penyelidikan</a:t>
            </a:r>
            <a:r>
              <a:rPr lang="en-US" sz="7400" dirty="0"/>
              <a:t> </a:t>
            </a:r>
            <a:r>
              <a:rPr lang="en-US" sz="7400" dirty="0" err="1"/>
              <a:t>tetapi</a:t>
            </a:r>
            <a:r>
              <a:rPr lang="en-US" sz="7400" dirty="0"/>
              <a:t> </a:t>
            </a:r>
            <a:r>
              <a:rPr lang="en-US" sz="7400" dirty="0" err="1"/>
              <a:t>dipersembahkan</a:t>
            </a:r>
            <a:r>
              <a:rPr lang="en-US" sz="7400" dirty="0"/>
              <a:t> </a:t>
            </a:r>
            <a:r>
              <a:rPr lang="en-US" sz="7400" dirty="0" err="1"/>
              <a:t>dalam</a:t>
            </a:r>
            <a:r>
              <a:rPr lang="en-US" sz="7400" dirty="0"/>
              <a:t> </a:t>
            </a:r>
            <a:r>
              <a:rPr lang="en-US" sz="7400" b="1" dirty="0" err="1"/>
              <a:t>bentuk</a:t>
            </a:r>
            <a:r>
              <a:rPr lang="en-US" sz="7400" b="1" dirty="0"/>
              <a:t>, </a:t>
            </a:r>
            <a:r>
              <a:rPr lang="en-US" sz="7400" b="1" dirty="0" err="1"/>
              <a:t>gaya</a:t>
            </a:r>
            <a:r>
              <a:rPr lang="en-US" sz="7400" b="1" dirty="0"/>
              <a:t> </a:t>
            </a:r>
            <a:r>
              <a:rPr lang="en-US" sz="7400" b="1" dirty="0" err="1"/>
              <a:t>dan</a:t>
            </a:r>
            <a:r>
              <a:rPr lang="en-US" sz="7400" b="1" dirty="0"/>
              <a:t> </a:t>
            </a:r>
            <a:r>
              <a:rPr lang="en-US" sz="7400" b="1" dirty="0" err="1"/>
              <a:t>ilustrasi</a:t>
            </a:r>
            <a:r>
              <a:rPr lang="en-US" sz="7400" b="1" dirty="0"/>
              <a:t> </a:t>
            </a:r>
            <a:r>
              <a:rPr lang="en-US" sz="7400" dirty="0"/>
              <a:t>yang </a:t>
            </a:r>
            <a:r>
              <a:rPr lang="en-US" sz="7400" b="1" dirty="0" err="1"/>
              <a:t>menarik</a:t>
            </a:r>
            <a:r>
              <a:rPr lang="en-US" sz="7400" dirty="0"/>
              <a:t> </a:t>
            </a:r>
            <a:r>
              <a:rPr lang="en-US" sz="7400" dirty="0" err="1"/>
              <a:t>serta</a:t>
            </a:r>
            <a:r>
              <a:rPr lang="en-US" sz="7400" dirty="0"/>
              <a:t> </a:t>
            </a:r>
            <a:r>
              <a:rPr lang="en-US" sz="7400" b="1" dirty="0" err="1"/>
              <a:t>mudah</a:t>
            </a:r>
            <a:r>
              <a:rPr lang="en-US" sz="7400" b="1" dirty="0"/>
              <a:t> </a:t>
            </a:r>
            <a:r>
              <a:rPr lang="en-US" sz="7400" b="1" dirty="0" err="1"/>
              <a:t>dibaca</a:t>
            </a:r>
            <a:r>
              <a:rPr lang="en-US" sz="7400" b="1" dirty="0"/>
              <a:t> </a:t>
            </a:r>
            <a:r>
              <a:rPr lang="en-US" sz="7400" dirty="0" err="1"/>
              <a:t>oleh</a:t>
            </a:r>
            <a:r>
              <a:rPr lang="en-US" sz="7400" dirty="0"/>
              <a:t> </a:t>
            </a:r>
            <a:r>
              <a:rPr lang="en-US" sz="7400" b="1" dirty="0" err="1"/>
              <a:t>pembaca</a:t>
            </a:r>
            <a:r>
              <a:rPr lang="en-US" sz="7400" b="1" dirty="0"/>
              <a:t> </a:t>
            </a:r>
            <a:r>
              <a:rPr lang="en-US" sz="7400" b="1" dirty="0" err="1"/>
              <a:t>umum</a:t>
            </a:r>
            <a:r>
              <a:rPr lang="en-US" sz="7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235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0419" y="547108"/>
            <a:ext cx="8911687" cy="733052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Definisi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Buku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Penyelidikan</a:t>
            </a:r>
            <a:endParaRPr lang="en-MY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96706" y="1203157"/>
            <a:ext cx="8915400" cy="5101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/>
              <a:t>MyRA</a:t>
            </a:r>
            <a:r>
              <a:rPr lang="en-US" sz="2000" b="1" dirty="0"/>
              <a:t> (Malaysia Research Assessment) : </a:t>
            </a:r>
            <a:r>
              <a:rPr lang="ms-MY" sz="2000" dirty="0"/>
              <a:t>Mengikut definisi Malaysia Research Instrument I (MyRA I), </a:t>
            </a:r>
            <a:r>
              <a:rPr lang="ms-MY" sz="2000" dirty="0" smtClean="0"/>
              <a:t>Buku Penyelidikan </a:t>
            </a:r>
            <a:r>
              <a:rPr lang="ms-MY" sz="2000" dirty="0"/>
              <a:t>bermaksud buku </a:t>
            </a:r>
            <a:r>
              <a:rPr lang="ms-MY" sz="2000" b="1" dirty="0">
                <a:solidFill>
                  <a:schemeClr val="tx1"/>
                </a:solidFill>
              </a:rPr>
              <a:t>ilmiah</a:t>
            </a:r>
            <a:r>
              <a:rPr lang="ms-MY" sz="2000" dirty="0"/>
              <a:t> yang ditulis secara sistematik berasaskan fakta dan hasil penyelidikan yang </a:t>
            </a:r>
            <a:r>
              <a:rPr lang="ms-MY" sz="2000" b="1" dirty="0"/>
              <a:t>dianalisis secara kritis </a:t>
            </a:r>
            <a:r>
              <a:rPr lang="ms-MY" sz="2000" dirty="0"/>
              <a:t>melalui </a:t>
            </a:r>
            <a:r>
              <a:rPr lang="ms-MY" sz="2000" b="1" dirty="0"/>
              <a:t>penghujahan</a:t>
            </a:r>
            <a:r>
              <a:rPr lang="ms-MY" sz="2000" dirty="0"/>
              <a:t> yang </a:t>
            </a:r>
            <a:r>
              <a:rPr lang="ms-MY" sz="2000" dirty="0" smtClean="0"/>
              <a:t>rasional. (Definisi Glosari MyRA, pindaan 2018)</a:t>
            </a:r>
            <a:endParaRPr lang="en-MY" sz="2000" b="1" dirty="0"/>
          </a:p>
          <a:p>
            <a:pPr>
              <a:lnSpc>
                <a:spcPct val="160000"/>
              </a:lnSpc>
            </a:pPr>
            <a:r>
              <a:rPr lang="en-US" sz="2000" b="1" dirty="0" err="1" smtClean="0">
                <a:solidFill>
                  <a:srgbClr val="C00000"/>
                </a:solidFill>
              </a:rPr>
              <a:t>Persoalan</a:t>
            </a:r>
            <a:r>
              <a:rPr lang="en-US" sz="2000" dirty="0" smtClean="0"/>
              <a:t>: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penyelidikan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? </a:t>
            </a:r>
            <a:r>
              <a:rPr lang="en-US" sz="2000" dirty="0" err="1" smtClean="0"/>
              <a:t>Adakah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Penyelidikan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kategori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baharu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baharu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penerbitan</a:t>
            </a:r>
            <a:r>
              <a:rPr lang="en-US" sz="2000" dirty="0" smtClean="0"/>
              <a:t>?  </a:t>
            </a:r>
            <a:r>
              <a:rPr lang="en-US" sz="2000" dirty="0" err="1" smtClean="0"/>
              <a:t>Perlukah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/>
              <a:t>B</a:t>
            </a:r>
            <a:r>
              <a:rPr lang="en-US" sz="2000" dirty="0" err="1" smtClean="0"/>
              <a:t>uku</a:t>
            </a:r>
            <a:r>
              <a:rPr lang="en-US" sz="2000" dirty="0" smtClean="0"/>
              <a:t> </a:t>
            </a:r>
            <a:r>
              <a:rPr lang="en-US" sz="2000" dirty="0" err="1" smtClean="0"/>
              <a:t>Penyelidikan</a:t>
            </a:r>
            <a:r>
              <a:rPr lang="en-US" sz="2000" dirty="0"/>
              <a:t> </a:t>
            </a:r>
            <a:r>
              <a:rPr lang="en-US" sz="2000" dirty="0" smtClean="0"/>
              <a:t>di UUM Press? </a:t>
            </a:r>
            <a:r>
              <a:rPr lang="en-US" sz="2000" dirty="0" err="1" smtClean="0"/>
              <a:t>Adakah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mencukupi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di UUM Press.</a:t>
            </a:r>
          </a:p>
        </p:txBody>
      </p:sp>
    </p:spTree>
    <p:extLst>
      <p:ext uri="{BB962C8B-B14F-4D97-AF65-F5344CB8AC3E}">
        <p14:creationId xmlns:p14="http://schemas.microsoft.com/office/powerpoint/2010/main" val="186027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1918" y="287226"/>
            <a:ext cx="8911687" cy="983309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Kategori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Buku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Ilmiah</a:t>
            </a:r>
            <a:r>
              <a:rPr lang="en-US" b="1" dirty="0" smtClean="0">
                <a:solidFill>
                  <a:srgbClr val="C00000"/>
                </a:solidFill>
              </a:rPr>
              <a:t> UUM Press</a:t>
            </a:r>
            <a:endParaRPr lang="en-MY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205" y="1270535"/>
            <a:ext cx="8915400" cy="51334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MY" sz="2500" b="1" dirty="0" smtClean="0"/>
              <a:t>KARYA </a:t>
            </a:r>
            <a:r>
              <a:rPr lang="en-MY" sz="2500" b="1" dirty="0"/>
              <a:t>ASLI</a:t>
            </a:r>
            <a:endParaRPr lang="en-MY" sz="2500" dirty="0"/>
          </a:p>
          <a:p>
            <a:pPr lvl="0"/>
            <a:r>
              <a:rPr lang="en-US" sz="2500" dirty="0" err="1"/>
              <a:t>Ilmiah</a:t>
            </a:r>
            <a:r>
              <a:rPr lang="en-US" sz="2500" dirty="0"/>
              <a:t> </a:t>
            </a:r>
            <a:r>
              <a:rPr lang="en-US" sz="2500" dirty="0" err="1"/>
              <a:t>Akademik</a:t>
            </a:r>
            <a:endParaRPr lang="en-MY" sz="2500" dirty="0"/>
          </a:p>
          <a:p>
            <a:pPr lvl="0"/>
            <a:r>
              <a:rPr lang="en-US" sz="2500" dirty="0" err="1"/>
              <a:t>Ilmiah</a:t>
            </a:r>
            <a:r>
              <a:rPr lang="en-US" sz="2500" dirty="0"/>
              <a:t> Popular </a:t>
            </a:r>
            <a:endParaRPr lang="en-MY" sz="2500" dirty="0"/>
          </a:p>
          <a:p>
            <a:pPr lvl="0"/>
            <a:r>
              <a:rPr lang="en-US" sz="2500" dirty="0" err="1"/>
              <a:t>Monograf</a:t>
            </a:r>
            <a:endParaRPr lang="en-MY" sz="2500" dirty="0"/>
          </a:p>
          <a:p>
            <a:pPr lvl="0"/>
            <a:r>
              <a:rPr lang="en-US" sz="2500" dirty="0" err="1"/>
              <a:t>Karya</a:t>
            </a:r>
            <a:r>
              <a:rPr lang="en-US" sz="2500" dirty="0"/>
              <a:t> </a:t>
            </a:r>
            <a:r>
              <a:rPr lang="en-US" sz="2500" dirty="0" err="1"/>
              <a:t>Suntingan</a:t>
            </a:r>
            <a:endParaRPr lang="en-MY" sz="2500" dirty="0"/>
          </a:p>
          <a:p>
            <a:pPr lvl="0"/>
            <a:r>
              <a:rPr lang="en-US" sz="2500" dirty="0" err="1"/>
              <a:t>Syarahan</a:t>
            </a:r>
            <a:r>
              <a:rPr lang="en-US" sz="2500" dirty="0"/>
              <a:t> </a:t>
            </a:r>
            <a:r>
              <a:rPr lang="en-US" sz="2500" dirty="0" err="1"/>
              <a:t>Profesor</a:t>
            </a:r>
            <a:endParaRPr lang="en-MY" sz="2500" dirty="0"/>
          </a:p>
          <a:p>
            <a:pPr lvl="0"/>
            <a:r>
              <a:rPr lang="en-US" sz="2500" dirty="0" err="1" smtClean="0"/>
              <a:t>Penerbitan</a:t>
            </a:r>
            <a:r>
              <a:rPr lang="en-US" sz="2500" dirty="0" smtClean="0"/>
              <a:t> </a:t>
            </a:r>
            <a:r>
              <a:rPr lang="en-US" sz="2500" dirty="0" err="1" smtClean="0"/>
              <a:t>Khas</a:t>
            </a:r>
            <a:r>
              <a:rPr lang="en-US" sz="2500" dirty="0" smtClean="0"/>
              <a:t> (</a:t>
            </a:r>
            <a:r>
              <a:rPr lang="en-US" sz="2500" dirty="0" err="1" smtClean="0"/>
              <a:t>Buku</a:t>
            </a:r>
            <a:r>
              <a:rPr lang="en-US" sz="2500" dirty="0" smtClean="0"/>
              <a:t> </a:t>
            </a:r>
            <a:r>
              <a:rPr lang="en-US" sz="2500" dirty="0" err="1" smtClean="0"/>
              <a:t>komemoratif</a:t>
            </a:r>
            <a:r>
              <a:rPr lang="en-US" sz="2500" dirty="0" smtClean="0"/>
              <a:t>, </a:t>
            </a:r>
            <a:r>
              <a:rPr lang="en-US" sz="2500" dirty="0" err="1" smtClean="0"/>
              <a:t>istiadat</a:t>
            </a:r>
            <a:r>
              <a:rPr lang="en-US" sz="2500" dirty="0" smtClean="0"/>
              <a:t>)</a:t>
            </a:r>
            <a:endParaRPr lang="en-MY" sz="2500" dirty="0"/>
          </a:p>
          <a:p>
            <a:pPr lvl="0"/>
            <a:r>
              <a:rPr lang="en-US" sz="2500" dirty="0" err="1"/>
              <a:t>Kajian</a:t>
            </a:r>
            <a:r>
              <a:rPr lang="en-US" sz="2500" dirty="0"/>
              <a:t> </a:t>
            </a:r>
            <a:r>
              <a:rPr lang="en-US" sz="2500" dirty="0" err="1"/>
              <a:t>Kes</a:t>
            </a:r>
            <a:endParaRPr lang="en-MY" sz="2500" dirty="0"/>
          </a:p>
          <a:p>
            <a:pPr lvl="0"/>
            <a:r>
              <a:rPr lang="en-US" sz="2500" dirty="0" err="1"/>
              <a:t>Modul</a:t>
            </a:r>
            <a:r>
              <a:rPr lang="en-US" sz="2500" dirty="0"/>
              <a:t> </a:t>
            </a:r>
            <a:r>
              <a:rPr lang="en-US" sz="2500" dirty="0" err="1"/>
              <a:t>Kajian</a:t>
            </a:r>
            <a:endParaRPr lang="en-MY" sz="2500" dirty="0"/>
          </a:p>
          <a:p>
            <a:pPr marL="0" indent="0">
              <a:buNone/>
            </a:pPr>
            <a:endParaRPr lang="en-MY" sz="2500" dirty="0"/>
          </a:p>
          <a:p>
            <a:pPr marL="0" indent="0">
              <a:buNone/>
            </a:pPr>
            <a:r>
              <a:rPr lang="en-MY" sz="2500" b="1" dirty="0"/>
              <a:t>KARYA BUKAN ASLI</a:t>
            </a:r>
            <a:endParaRPr lang="en-MY" sz="2500" dirty="0"/>
          </a:p>
          <a:p>
            <a:pPr lvl="0"/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Teks</a:t>
            </a:r>
            <a:r>
              <a:rPr lang="en-US" sz="2500" dirty="0"/>
              <a:t> (IPT &amp; </a:t>
            </a:r>
            <a:r>
              <a:rPr lang="en-US" sz="2500" dirty="0" err="1"/>
              <a:t>Sekolah</a:t>
            </a:r>
            <a:r>
              <a:rPr lang="en-US" sz="2500" dirty="0"/>
              <a:t>)</a:t>
            </a:r>
            <a:endParaRPr lang="en-MY" sz="2500" dirty="0"/>
          </a:p>
          <a:p>
            <a:pPr lvl="0"/>
            <a:r>
              <a:rPr lang="en-US" sz="2500" dirty="0" err="1"/>
              <a:t>Terjemahan</a:t>
            </a:r>
            <a:endParaRPr lang="en-MY" sz="25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67603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1233</TotalTime>
  <Words>1795</Words>
  <Application>Microsoft Office PowerPoint</Application>
  <PresentationFormat>Widescreen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Wisp</vt:lpstr>
      <vt:lpstr>BENGKEL PANDUAN PENULISAN  BUKU PENYELIDIKAN  (Dari Perspektif UUM Press) Anjuran RIMC UUM</vt:lpstr>
      <vt:lpstr>Kandungan</vt:lpstr>
      <vt:lpstr>Pengenalan Karya Ilmiah</vt:lpstr>
      <vt:lpstr>Struktur Asas Laporan Penyelidikan</vt:lpstr>
      <vt:lpstr>Pengenalan Karya Ilmiah</vt:lpstr>
      <vt:lpstr>Takrif Karya Ilmiah (MAPIM)</vt:lpstr>
      <vt:lpstr>Jenis Gaya Penulisan Ilmiah</vt:lpstr>
      <vt:lpstr>Definisi Buku Penyelidikan</vt:lpstr>
      <vt:lpstr>Kategori Buku Ilmiah UUM Press</vt:lpstr>
      <vt:lpstr>Pengertian Karya Asli</vt:lpstr>
      <vt:lpstr>Sambungan…. Pengertian Karya Asli</vt:lpstr>
      <vt:lpstr>Kriteria Buku Penyelidikan MyRA</vt:lpstr>
      <vt:lpstr>Penerbit Ilmiah (Scholarly Publisher)</vt:lpstr>
      <vt:lpstr>Kriteria Buku Penyelidikan MyRA</vt:lpstr>
      <vt:lpstr>Dasar UUM Press</vt:lpstr>
      <vt:lpstr>Dasar UUM Press</vt:lpstr>
      <vt:lpstr>Bukan Buku Penyelidikan</vt:lpstr>
      <vt:lpstr>Ciri Umum Buku Penyelidikan  </vt:lpstr>
      <vt:lpstr>Pengolahan semula laporan/tesis</vt:lpstr>
      <vt:lpstr>Pengolahan semula laporan/tesis</vt:lpstr>
      <vt:lpstr>DATA PENERBITAN UNIVERSITI </vt:lpstr>
      <vt:lpstr>Masalah Proses Verifikasi Data</vt:lpstr>
      <vt:lpstr>Masalah Proses Verifikasi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BENGKEL PANDUAN PENULISAN  BUKU PENYELIDIKAN  (Dari Perspektif UUM Press)</dc:title>
  <dc:creator>User</dc:creator>
  <cp:lastModifiedBy>User</cp:lastModifiedBy>
  <cp:revision>80</cp:revision>
  <dcterms:created xsi:type="dcterms:W3CDTF">2021-10-11T02:15:33Z</dcterms:created>
  <dcterms:modified xsi:type="dcterms:W3CDTF">2021-10-13T04:35:09Z</dcterms:modified>
</cp:coreProperties>
</file>